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9"/>
  </p:notesMasterIdLst>
  <p:sldIdLst>
    <p:sldId id="257" r:id="rId3"/>
    <p:sldId id="260" r:id="rId4"/>
    <p:sldId id="261" r:id="rId5"/>
    <p:sldId id="262" r:id="rId6"/>
    <p:sldId id="263" r:id="rId7"/>
    <p:sldId id="264" r:id="rId8"/>
    <p:sldId id="278" r:id="rId9"/>
    <p:sldId id="268" r:id="rId10"/>
    <p:sldId id="279" r:id="rId11"/>
    <p:sldId id="281" r:id="rId12"/>
    <p:sldId id="282" r:id="rId13"/>
    <p:sldId id="271" r:id="rId14"/>
    <p:sldId id="270" r:id="rId15"/>
    <p:sldId id="280" r:id="rId16"/>
    <p:sldId id="272" r:id="rId17"/>
    <p:sldId id="269" r:id="rId18"/>
  </p:sldIdLst>
  <p:sldSz cx="9144000" cy="5143500" type="screen16x9"/>
  <p:notesSz cx="6858000" cy="9144000"/>
  <p:embeddedFontLst>
    <p:embeddedFont>
      <p:font typeface="Rubik Medium" panose="020B0604020202020204" charset="-79"/>
      <p:regular r:id="rId20"/>
      <p:bold r:id="rId21"/>
      <p:italic r:id="rId22"/>
      <p:boldItalic r:id="rId23"/>
    </p:embeddedFont>
    <p:embeddedFont>
      <p:font typeface="Rubik" panose="020B0604020202020204" charset="-79"/>
      <p:regular r:id="rId24"/>
      <p:bold r:id="rId25"/>
      <p:italic r:id="rId26"/>
      <p:boldItalic r:id="rId27"/>
    </p:embeddedFont>
    <p:embeddedFont>
      <p:font typeface="Rubik Light" panose="020B0604020202020204" charset="-79"/>
      <p:regular r:id="rId28"/>
      <p:bold r:id="rId29"/>
      <p:italic r:id="rId30"/>
      <p:boldItalic r:id="rId31"/>
    </p:embeddedFont>
    <p:embeddedFont>
      <p:font typeface="Rubik SemiBold" panose="020B0604020202020204" charset="-79"/>
      <p:regular r:id="rId32"/>
      <p:bold r:id="rId33"/>
      <p:italic r:id="rId34"/>
      <p:boldItalic r:id="rId35"/>
    </p:embeddedFont>
    <p:embeddedFont>
      <p:font typeface="Roboto Mon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ulieta Speranza" initials="" lastIdx="1" clrIdx="0"/>
  <p:cmAuthor id="1" name="Laila Cug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0787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4642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164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6116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19024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3e9edc595f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3e9edc595f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78678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c8f20da93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gc8f20da93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a:t>Agregar e mail al 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be6fb4552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be6fb4552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3e9edc595f_0_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3e9edc595f_0_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e9edc595f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3e9edc595f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3e9edc595f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3e9edc595f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3e9edc595f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3e9edc595f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3e9edc595f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3e9edc595f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9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5725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hyperlink" Target="https://www.instagram.com/arbustait/" TargetMode="External"/><Relationship Id="rId18" Type="http://schemas.openxmlformats.org/officeDocument/2006/relationships/hyperlink" Target="http://www.arbusta.net" TargetMode="External"/><Relationship Id="rId3" Type="http://schemas.openxmlformats.org/officeDocument/2006/relationships/image" Target="../media/image20.png"/><Relationship Id="rId7" Type="http://schemas.openxmlformats.org/officeDocument/2006/relationships/hyperlink" Target="https://twitter.com/arbustaIT" TargetMode="External"/><Relationship Id="rId12" Type="http://schemas.openxmlformats.org/officeDocument/2006/relationships/image" Target="../media/image26.png"/><Relationship Id="rId17" Type="http://schemas.openxmlformats.org/officeDocument/2006/relationships/image" Target="../media/image29.png"/><Relationship Id="rId2" Type="http://schemas.openxmlformats.org/officeDocument/2006/relationships/notesSlide" Target="../notesSlides/notesSlide16.xml"/><Relationship Id="rId16"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hyperlink" Target="https://www.facebook.com/arbustait/" TargetMode="External"/><Relationship Id="rId5" Type="http://schemas.openxmlformats.org/officeDocument/2006/relationships/image" Target="../media/image22.png"/><Relationship Id="rId15" Type="http://schemas.openxmlformats.org/officeDocument/2006/relationships/hyperlink" Target="https://www.linkedin.com/company/arbusta/" TargetMode="External"/><Relationship Id="rId10" Type="http://schemas.openxmlformats.org/officeDocument/2006/relationships/image" Target="../media/image25.png"/><Relationship Id="rId4" Type="http://schemas.openxmlformats.org/officeDocument/2006/relationships/image" Target="../media/image21.jpg"/><Relationship Id="rId9" Type="http://schemas.openxmlformats.org/officeDocument/2006/relationships/hyperlink" Target="https://www.youtube.com/arbustait" TargetMode="External"/><Relationship Id="rId1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hyperlink" Target="https://www.github.com/" TargetMode="External"/><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hyperlink" Target="https://git-for-windows.github.io/"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6"/>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16" name="Google Shape;116;p26"/>
          <p:cNvPicPr preferRelativeResize="0"/>
          <p:nvPr/>
        </p:nvPicPr>
        <p:blipFill rotWithShape="1">
          <a:blip r:embed="rId4">
            <a:alphaModFix/>
          </a:blip>
          <a:srcRect l="29420" t="13682" r="23685" b="41278"/>
          <a:stretch/>
        </p:blipFill>
        <p:spPr>
          <a:xfrm>
            <a:off x="4027297" y="1033150"/>
            <a:ext cx="1089400" cy="966500"/>
          </a:xfrm>
          <a:prstGeom prst="rect">
            <a:avLst/>
          </a:prstGeom>
          <a:noFill/>
          <a:ln>
            <a:noFill/>
          </a:ln>
        </p:spPr>
      </p:pic>
      <p:sp>
        <p:nvSpPr>
          <p:cNvPr id="117" name="Google Shape;117;p26"/>
          <p:cNvSpPr txBox="1"/>
          <p:nvPr/>
        </p:nvSpPr>
        <p:spPr>
          <a:xfrm>
            <a:off x="3144438" y="1999650"/>
            <a:ext cx="3962944"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500" dirty="0">
                <a:solidFill>
                  <a:srgbClr val="FFFFFF"/>
                </a:solidFill>
                <a:latin typeface="Rubik Light"/>
                <a:ea typeface="Rubik Light"/>
                <a:cs typeface="Rubik Light"/>
                <a:sym typeface="Rubik Light"/>
              </a:rPr>
              <a:t>SOMOS ARBUSTA |</a:t>
            </a:r>
            <a:endParaRPr sz="2500" dirty="0">
              <a:solidFill>
                <a:srgbClr val="FFFFFF"/>
              </a:solidFill>
              <a:latin typeface="Rubik Light"/>
              <a:ea typeface="Rubik Light"/>
              <a:cs typeface="Rubik Light"/>
              <a:sym typeface="Rubik Light"/>
            </a:endParaRPr>
          </a:p>
        </p:txBody>
      </p:sp>
      <p:pic>
        <p:nvPicPr>
          <p:cNvPr id="118" name="Google Shape;118;p26"/>
          <p:cNvPicPr preferRelativeResize="0"/>
          <p:nvPr/>
        </p:nvPicPr>
        <p:blipFill rotWithShape="1">
          <a:blip r:embed="rId5">
            <a:alphaModFix/>
          </a:blip>
          <a:srcRect b="50000"/>
          <a:stretch/>
        </p:blipFill>
        <p:spPr>
          <a:xfrm>
            <a:off x="0" y="2571750"/>
            <a:ext cx="9144000" cy="2571750"/>
          </a:xfrm>
          <a:prstGeom prst="rect">
            <a:avLst/>
          </a:prstGeom>
          <a:noFill/>
          <a:ln>
            <a:noFill/>
          </a:ln>
        </p:spPr>
      </p:pic>
      <p:sp>
        <p:nvSpPr>
          <p:cNvPr id="119" name="Google Shape;119;p26"/>
          <p:cNvSpPr txBox="1"/>
          <p:nvPr/>
        </p:nvSpPr>
        <p:spPr>
          <a:xfrm>
            <a:off x="1872419" y="3182125"/>
            <a:ext cx="5399156" cy="923299"/>
          </a:xfrm>
          <a:prstGeom prst="rect">
            <a:avLst/>
          </a:prstGeom>
          <a:noFill/>
          <a:ln>
            <a:solidFill>
              <a:srgbClr val="7030A0"/>
            </a:solidFill>
          </a:ln>
        </p:spPr>
        <p:txBody>
          <a:bodyPr spcFirstLastPara="1" wrap="square" lIns="91425" tIns="91425" rIns="91425" bIns="91425" anchor="t" anchorCtr="0">
            <a:spAutoFit/>
          </a:bodyPr>
          <a:lstStyle/>
          <a:p>
            <a:pPr lvl="0" algn="ctr"/>
            <a:r>
              <a:rPr lang="es-AR" sz="2400" b="1" dirty="0">
                <a:solidFill>
                  <a:schemeClr val="bg1"/>
                </a:solidFill>
                <a:latin typeface="Roboto Mono" panose="020B0604020202020204" charset="0"/>
                <a:ea typeface="Roboto Mono" panose="020B0604020202020204" charset="0"/>
              </a:rPr>
              <a:t>¿Qué es GitHub</a:t>
            </a:r>
            <a:r>
              <a:rPr lang="es-AR" sz="2400" b="1" dirty="0" smtClean="0">
                <a:solidFill>
                  <a:schemeClr val="bg1"/>
                </a:solidFill>
                <a:latin typeface="Roboto Mono" panose="020B0604020202020204" charset="0"/>
                <a:ea typeface="Roboto Mono" panose="020B0604020202020204" charset="0"/>
              </a:rPr>
              <a:t>?</a:t>
            </a:r>
          </a:p>
          <a:p>
            <a:pPr lvl="0" algn="ctr"/>
            <a:r>
              <a:rPr lang="es-AR" sz="2400" b="1" dirty="0" smtClean="0">
                <a:solidFill>
                  <a:schemeClr val="bg1"/>
                </a:solidFill>
                <a:latin typeface="Roboto Mono" panose="020B0604020202020204" charset="0"/>
                <a:ea typeface="Roboto Mono" panose="020B0604020202020204" charset="0"/>
                <a:cs typeface="Rubik"/>
                <a:sym typeface="Rubik"/>
              </a:rPr>
              <a:t>Ejercitación GIT-GITHUB</a:t>
            </a:r>
            <a:endParaRPr sz="2400" b="1" dirty="0">
              <a:solidFill>
                <a:schemeClr val="bg1"/>
              </a:solidFill>
              <a:latin typeface="Roboto Mono" panose="020B0604020202020204" charset="0"/>
              <a:ea typeface="Roboto Mono" panose="020B0604020202020204" charset="0"/>
              <a:cs typeface="Rubik"/>
              <a:sym typeface="Rubik"/>
            </a:endParaRPr>
          </a:p>
        </p:txBody>
      </p:sp>
      <p:pic>
        <p:nvPicPr>
          <p:cNvPr id="120" name="Google Shape;120;p26"/>
          <p:cNvPicPr preferRelativeResize="0"/>
          <p:nvPr/>
        </p:nvPicPr>
        <p:blipFill rotWithShape="1">
          <a:blip r:embed="rId6">
            <a:alphaModFix/>
          </a:blip>
          <a:srcRect l="25384" t="25700"/>
          <a:stretch/>
        </p:blipFill>
        <p:spPr>
          <a:xfrm>
            <a:off x="0" y="0"/>
            <a:ext cx="1159275" cy="1220300"/>
          </a:xfrm>
          <a:prstGeom prst="rect">
            <a:avLst/>
          </a:prstGeom>
          <a:noFill/>
          <a:ln>
            <a:noFill/>
          </a:ln>
        </p:spPr>
      </p:pic>
      <p:pic>
        <p:nvPicPr>
          <p:cNvPr id="121" name="Google Shape;121;p26"/>
          <p:cNvPicPr preferRelativeResize="0"/>
          <p:nvPr/>
        </p:nvPicPr>
        <p:blipFill rotWithShape="1">
          <a:blip r:embed="rId6">
            <a:alphaModFix/>
          </a:blip>
          <a:srcRect l="3670" t="7045"/>
          <a:stretch/>
        </p:blipFill>
        <p:spPr>
          <a:xfrm>
            <a:off x="1809800" y="1644125"/>
            <a:ext cx="751425" cy="766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Comandos de </a:t>
            </a:r>
            <a:r>
              <a:rPr lang="es-AR" sz="2000" b="1" dirty="0" err="1">
                <a:solidFill>
                  <a:schemeClr val="bg1"/>
                </a:solidFill>
                <a:latin typeface="Roboto Mono" panose="020B0604020202020204" charset="0"/>
                <a:ea typeface="Roboto Mono" panose="020B0604020202020204" charset="0"/>
              </a:rPr>
              <a:t>git</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799772"/>
            <a:ext cx="8253045" cy="3442437"/>
          </a:xfrm>
          <a:prstGeom prst="rect">
            <a:avLst/>
          </a:prstGeom>
          <a:noFill/>
          <a:ln>
            <a:noFill/>
          </a:ln>
        </p:spPr>
        <p:txBody>
          <a:bodyPr spcFirstLastPara="1" wrap="square" lIns="91425" tIns="91425" rIns="91425" bIns="91425" anchor="t" anchorCtr="0">
            <a:noAutofit/>
          </a:bodyPr>
          <a:lstStyle/>
          <a:p>
            <a:pPr algn="ctr"/>
            <a:r>
              <a:rPr lang="es-ES" sz="800" dirty="0">
                <a:solidFill>
                  <a:schemeClr val="bg1"/>
                </a:solidFill>
                <a:latin typeface="Roboto Mono" panose="020B0604020202020204" charset="0"/>
                <a:ea typeface="Roboto Mono" panose="020B0604020202020204" charset="0"/>
              </a:rPr>
              <a:t>Esto nos dice que tenemos un archivo que ha cambiado, pero todavía no ha sido guardado en el historial de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Para hacer esto, usaremos el comando "</a:t>
            </a:r>
            <a:r>
              <a:rPr lang="es-ES" sz="800" dirty="0" err="1">
                <a:solidFill>
                  <a:schemeClr val="bg1"/>
                </a:solidFill>
                <a:latin typeface="Roboto Mono" panose="020B0604020202020204" charset="0"/>
                <a:ea typeface="Roboto Mono" panose="020B0604020202020204" charset="0"/>
              </a:rPr>
              <a:t>add</a:t>
            </a: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add</a:t>
            </a:r>
            <a:r>
              <a:rPr lang="es-ES" sz="800" dirty="0">
                <a:solidFill>
                  <a:schemeClr val="bg1"/>
                </a:solidFill>
                <a:latin typeface="Roboto Mono" panose="020B0604020202020204" charset="0"/>
                <a:ea typeface="Roboto Mono" panose="020B0604020202020204" charset="0"/>
              </a:rPr>
              <a:t> archivo-ejemplo.js</a:t>
            </a:r>
          </a:p>
          <a:p>
            <a:pPr algn="ct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Esto agregó nuestros cambios al historial. Ahora, para guardar el historial, usaremos el comando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agarrará todos nuestros cambios y los guardará en el historial de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Para futuras referencias, podrás añadir un mensaje acerca de los cambios hechos, esto facilitará ir atrás en el historial y encontrar los cambios que vos (o cualquiera) busque en el futuro en caso de necesitarlo. Siempre es una buena idea hacer una descripción clara y concisa de los cambios. Un _</a:t>
            </a:r>
            <a:r>
              <a:rPr lang="es-ES" sz="800" dirty="0" err="1">
                <a:solidFill>
                  <a:schemeClr val="bg1"/>
                </a:solidFill>
                <a:latin typeface="Roboto Mono" panose="020B0604020202020204" charset="0"/>
                <a:ea typeface="Roboto Mono" panose="020B0604020202020204" charset="0"/>
              </a:rPr>
              <a:t>shorthand</a:t>
            </a:r>
            <a:r>
              <a:rPr lang="es-ES" sz="800" dirty="0">
                <a:solidFill>
                  <a:schemeClr val="bg1"/>
                </a:solidFill>
                <a:latin typeface="Roboto Mono" panose="020B0604020202020204" charset="0"/>
                <a:ea typeface="Roboto Mono" panose="020B0604020202020204" charset="0"/>
              </a:rPr>
              <a:t>_ para añadir un mensaje, es usar la bandera (</a:t>
            </a:r>
            <a:r>
              <a:rPr lang="es-ES" sz="800" dirty="0" err="1">
                <a:solidFill>
                  <a:schemeClr val="bg1"/>
                </a:solidFill>
                <a:latin typeface="Roboto Mono" panose="020B0604020202020204" charset="0"/>
                <a:ea typeface="Roboto Mono" panose="020B0604020202020204" charset="0"/>
              </a:rPr>
              <a:t>flag</a:t>
            </a:r>
            <a:r>
              <a:rPr lang="es-ES" sz="800" dirty="0">
                <a:solidFill>
                  <a:schemeClr val="bg1"/>
                </a:solidFill>
                <a:latin typeface="Roboto Mono" panose="020B0604020202020204" charset="0"/>
                <a:ea typeface="Roboto Mono" panose="020B0604020202020204" charset="0"/>
              </a:rPr>
              <a:t>) "-m" y escribir el mensaje a continuación usando comillas.</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-m 'Agregado nuevo archivo, archivo-ejemplo.js'</a:t>
            </a:r>
          </a:p>
          <a:p>
            <a:pPr algn="ct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La terminal te preguntará tu usuario y contraseña (En el caso de la contraseña cuando la estemos escribiendo por consola, por cuestiones de seguridad no se verá lo que estamos escribiendo).</a:t>
            </a:r>
          </a:p>
          <a:p>
            <a:pPr algn="ct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config</a:t>
            </a:r>
            <a:r>
              <a:rPr lang="es-ES" sz="800" dirty="0">
                <a:solidFill>
                  <a:schemeClr val="bg1"/>
                </a:solidFill>
                <a:latin typeface="Roboto Mono" panose="020B0604020202020204" charset="0"/>
                <a:ea typeface="Roboto Mono" panose="020B0604020202020204" charset="0"/>
              </a:rPr>
              <a:t> --global </a:t>
            </a:r>
            <a:r>
              <a:rPr lang="es-ES" sz="800" dirty="0" err="1">
                <a:solidFill>
                  <a:schemeClr val="bg1"/>
                </a:solidFill>
                <a:latin typeface="Roboto Mono" panose="020B0604020202020204" charset="0"/>
                <a:ea typeface="Roboto Mono" panose="020B0604020202020204" charset="0"/>
              </a:rPr>
              <a:t>user.email</a:t>
            </a:r>
            <a:r>
              <a:rPr lang="es-ES" sz="800" dirty="0">
                <a:solidFill>
                  <a:schemeClr val="bg1"/>
                </a:solidFill>
                <a:latin typeface="Roboto Mono" panose="020B0604020202020204" charset="0"/>
                <a:ea typeface="Roboto Mono" panose="020B0604020202020204" charset="0"/>
              </a:rPr>
              <a:t> "you@example.com"</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Escribimos estos datos y a continuación ingresamos nuevamente el </a:t>
            </a:r>
            <a:r>
              <a:rPr lang="es-ES" sz="800" dirty="0" err="1">
                <a:solidFill>
                  <a:schemeClr val="bg1"/>
                </a:solidFill>
                <a:latin typeface="Roboto Mono" panose="020B0604020202020204" charset="0"/>
                <a:ea typeface="Roboto Mono" panose="020B0604020202020204" charset="0"/>
              </a:rPr>
              <a:t>commit</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-m 'Agregado nuevo archivo, archivo-ejemplo.js</a:t>
            </a:r>
            <a:r>
              <a:rPr lang="es-ES" sz="800" dirty="0" smtClean="0">
                <a:solidFill>
                  <a:schemeClr val="bg1"/>
                </a:solidFill>
                <a:latin typeface="Roboto Mono" panose="020B0604020202020204" charset="0"/>
                <a:ea typeface="Roboto Mono" panose="020B0604020202020204" charset="0"/>
              </a:rPr>
              <a:t>'</a:t>
            </a:r>
            <a:endParaRPr lang="es-ES" sz="800" dirty="0">
              <a:solidFill>
                <a:schemeClr val="bg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2163763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Comandos de </a:t>
            </a:r>
            <a:r>
              <a:rPr lang="es-AR" sz="2000" b="1" dirty="0" err="1">
                <a:solidFill>
                  <a:schemeClr val="bg1"/>
                </a:solidFill>
                <a:latin typeface="Roboto Mono" panose="020B0604020202020204" charset="0"/>
                <a:ea typeface="Roboto Mono" panose="020B0604020202020204" charset="0"/>
              </a:rPr>
              <a:t>git</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799772"/>
            <a:ext cx="8253045" cy="3442437"/>
          </a:xfrm>
          <a:prstGeom prst="rect">
            <a:avLst/>
          </a:prstGeom>
          <a:noFill/>
          <a:ln>
            <a:noFill/>
          </a:ln>
        </p:spPr>
        <p:txBody>
          <a:bodyPr spcFirstLastPara="1" wrap="square" lIns="91425" tIns="91425" rIns="91425" bIns="91425" anchor="t" anchorCtr="0">
            <a:noAutofit/>
          </a:bodyPr>
          <a:lstStyle/>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Ahora que guardamos nuestros cambios localmente, vamos a querer compartir esos cambios en </a:t>
            </a:r>
            <a:r>
              <a:rPr lang="es-ES" sz="800" dirty="0" err="1">
                <a:solidFill>
                  <a:schemeClr val="bg1"/>
                </a:solidFill>
                <a:latin typeface="Roboto Mono" panose="020B0604020202020204" charset="0"/>
                <a:ea typeface="Roboto Mono" panose="020B0604020202020204" charset="0"/>
              </a:rPr>
              <a:t>Github</a:t>
            </a:r>
            <a:r>
              <a:rPr lang="es-ES" sz="800" dirty="0">
                <a:solidFill>
                  <a:schemeClr val="bg1"/>
                </a:solidFill>
                <a:latin typeface="Roboto Mono" panose="020B0604020202020204" charset="0"/>
                <a:ea typeface="Roboto Mono" panose="020B0604020202020204" charset="0"/>
              </a:rPr>
              <a:t>. Para ello, usaremos "</a:t>
            </a:r>
            <a:r>
              <a:rPr lang="es-ES" sz="800" dirty="0" err="1">
                <a:solidFill>
                  <a:schemeClr val="bg1"/>
                </a:solidFill>
                <a:latin typeface="Roboto Mono" panose="020B0604020202020204" charset="0"/>
                <a:ea typeface="Roboto Mono" panose="020B0604020202020204" charset="0"/>
              </a:rPr>
              <a:t>push</a:t>
            </a: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push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endParaRPr lang="es-ES" sz="800" dirty="0">
              <a:solidFill>
                <a:schemeClr val="bg1"/>
              </a:solidFill>
              <a:latin typeface="Roboto Mono" panose="020B0604020202020204" charset="0"/>
              <a:ea typeface="Roboto Mono" panose="020B0604020202020204" charset="0"/>
            </a:endParaRP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Counting</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objects</a:t>
            </a:r>
            <a:r>
              <a:rPr lang="es-ES" sz="800" dirty="0">
                <a:solidFill>
                  <a:schemeClr val="bg1"/>
                </a:solidFill>
                <a:latin typeface="Roboto Mono" panose="020B0604020202020204" charset="0"/>
                <a:ea typeface="Roboto Mono" panose="020B0604020202020204" charset="0"/>
              </a:rPr>
              <a:t>: 5, done.</a:t>
            </a:r>
          </a:p>
          <a:p>
            <a:pPr algn="ctr"/>
            <a:r>
              <a:rPr lang="es-ES" sz="800" dirty="0">
                <a:solidFill>
                  <a:schemeClr val="bg1"/>
                </a:solidFill>
                <a:latin typeface="Roboto Mono" panose="020B0604020202020204" charset="0"/>
                <a:ea typeface="Roboto Mono" panose="020B0604020202020204" charset="0"/>
              </a:rPr>
              <a:t>  Delta </a:t>
            </a:r>
            <a:r>
              <a:rPr lang="es-ES" sz="800" dirty="0" err="1">
                <a:solidFill>
                  <a:schemeClr val="bg1"/>
                </a:solidFill>
                <a:latin typeface="Roboto Mono" panose="020B0604020202020204" charset="0"/>
                <a:ea typeface="Roboto Mono" panose="020B0604020202020204" charset="0"/>
              </a:rPr>
              <a:t>compression</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using</a:t>
            </a:r>
            <a:r>
              <a:rPr lang="es-ES" sz="800" dirty="0">
                <a:solidFill>
                  <a:schemeClr val="bg1"/>
                </a:solidFill>
                <a:latin typeface="Roboto Mono" panose="020B0604020202020204" charset="0"/>
                <a:ea typeface="Roboto Mono" panose="020B0604020202020204" charset="0"/>
              </a:rPr>
              <a:t> up to 8 </a:t>
            </a:r>
            <a:r>
              <a:rPr lang="es-ES" sz="800" dirty="0" err="1">
                <a:solidFill>
                  <a:schemeClr val="bg1"/>
                </a:solidFill>
                <a:latin typeface="Roboto Mono" panose="020B0604020202020204" charset="0"/>
                <a:ea typeface="Roboto Mono" panose="020B0604020202020204" charset="0"/>
              </a:rPr>
              <a:t>threads</a:t>
            </a: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Compressing</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objects</a:t>
            </a:r>
            <a:r>
              <a:rPr lang="es-ES" sz="800" dirty="0">
                <a:solidFill>
                  <a:schemeClr val="bg1"/>
                </a:solidFill>
                <a:latin typeface="Roboto Mono" panose="020B0604020202020204" charset="0"/>
                <a:ea typeface="Roboto Mono" panose="020B0604020202020204" charset="0"/>
              </a:rPr>
              <a:t>: 100% (4/4), done.</a:t>
            </a: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Writing</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objects</a:t>
            </a:r>
            <a:r>
              <a:rPr lang="es-ES" sz="800" dirty="0">
                <a:solidFill>
                  <a:schemeClr val="bg1"/>
                </a:solidFill>
                <a:latin typeface="Roboto Mono" panose="020B0604020202020204" charset="0"/>
                <a:ea typeface="Roboto Mono" panose="020B0604020202020204" charset="0"/>
              </a:rPr>
              <a:t>: 100% (5/5), 2.97 KiB | 0 bytes/s, done.</a:t>
            </a:r>
          </a:p>
          <a:p>
            <a:pPr algn="ctr"/>
            <a:r>
              <a:rPr lang="es-ES" sz="800" dirty="0">
                <a:solidFill>
                  <a:schemeClr val="bg1"/>
                </a:solidFill>
                <a:latin typeface="Roboto Mono" panose="020B0604020202020204" charset="0"/>
                <a:ea typeface="Roboto Mono" panose="020B0604020202020204" charset="0"/>
              </a:rPr>
              <a:t>  Total 5 (delta 1), </a:t>
            </a:r>
            <a:r>
              <a:rPr lang="es-ES" sz="800" dirty="0" err="1">
                <a:solidFill>
                  <a:schemeClr val="bg1"/>
                </a:solidFill>
                <a:latin typeface="Roboto Mono" panose="020B0604020202020204" charset="0"/>
                <a:ea typeface="Roboto Mono" panose="020B0604020202020204" charset="0"/>
              </a:rPr>
              <a:t>reused</a:t>
            </a:r>
            <a:r>
              <a:rPr lang="es-ES" sz="800" dirty="0">
                <a:solidFill>
                  <a:schemeClr val="bg1"/>
                </a:solidFill>
                <a:latin typeface="Roboto Mono" panose="020B0604020202020204" charset="0"/>
                <a:ea typeface="Roboto Mono" panose="020B0604020202020204" charset="0"/>
              </a:rPr>
              <a:t> 0 (delta 0)</a:t>
            </a:r>
          </a:p>
          <a:p>
            <a:pPr algn="ct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remote</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Resolving</a:t>
            </a:r>
            <a:r>
              <a:rPr lang="es-ES" sz="800" dirty="0">
                <a:solidFill>
                  <a:schemeClr val="bg1"/>
                </a:solidFill>
                <a:latin typeface="Roboto Mono" panose="020B0604020202020204" charset="0"/>
                <a:ea typeface="Roboto Mono" panose="020B0604020202020204" charset="0"/>
              </a:rPr>
              <a:t> deltas: 100% (1/1), </a:t>
            </a:r>
            <a:r>
              <a:rPr lang="es-ES" sz="800" dirty="0" err="1">
                <a:solidFill>
                  <a:schemeClr val="bg1"/>
                </a:solidFill>
                <a:latin typeface="Roboto Mono" panose="020B0604020202020204" charset="0"/>
                <a:ea typeface="Roboto Mono" panose="020B0604020202020204" charset="0"/>
              </a:rPr>
              <a:t>completed</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with</a:t>
            </a:r>
            <a:r>
              <a:rPr lang="es-ES" sz="800" dirty="0">
                <a:solidFill>
                  <a:schemeClr val="bg1"/>
                </a:solidFill>
                <a:latin typeface="Roboto Mono" panose="020B0604020202020204" charset="0"/>
                <a:ea typeface="Roboto Mono" panose="020B0604020202020204" charset="0"/>
              </a:rPr>
              <a:t> 1 local </a:t>
            </a:r>
            <a:r>
              <a:rPr lang="es-ES" sz="800" dirty="0" err="1">
                <a:solidFill>
                  <a:schemeClr val="bg1"/>
                </a:solidFill>
                <a:latin typeface="Roboto Mono" panose="020B0604020202020204" charset="0"/>
                <a:ea typeface="Roboto Mono" panose="020B0604020202020204" charset="0"/>
              </a:rPr>
              <a:t>object</a:t>
            </a: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  To git@github.com:[</a:t>
            </a:r>
            <a:r>
              <a:rPr lang="es-ES" sz="800" dirty="0" err="1">
                <a:solidFill>
                  <a:schemeClr val="bg1"/>
                </a:solidFill>
                <a:latin typeface="Roboto Mono" panose="020B0604020202020204" charset="0"/>
                <a:ea typeface="Roboto Mono" panose="020B0604020202020204" charset="0"/>
              </a:rPr>
              <a:t>your</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username</a:t>
            </a: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Precourse.git</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cccc682..283b9dd  master -&gt; master</a:t>
            </a:r>
          </a:p>
          <a:p>
            <a:pPr algn="ct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¡Felicitaciones, acabas de subir tu primer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a:t>
            </a:r>
          </a:p>
          <a:p>
            <a:pPr algn="ctr"/>
            <a:r>
              <a:rPr lang="es-ES" sz="800" dirty="0" err="1">
                <a:solidFill>
                  <a:schemeClr val="bg1"/>
                </a:solidFill>
                <a:latin typeface="Roboto Mono" panose="020B0604020202020204" charset="0"/>
                <a:ea typeface="Roboto Mono" panose="020B0604020202020204" charset="0"/>
              </a:rPr>
              <a:t>Verificalo</a:t>
            </a:r>
            <a:r>
              <a:rPr lang="es-ES" sz="800" dirty="0">
                <a:solidFill>
                  <a:schemeClr val="bg1"/>
                </a:solidFill>
                <a:latin typeface="Roboto Mono" panose="020B0604020202020204" charset="0"/>
                <a:ea typeface="Roboto Mono" panose="020B0604020202020204" charset="0"/>
              </a:rPr>
              <a:t> en la WEB https://github.com/</a:t>
            </a:r>
          </a:p>
          <a:p>
            <a:pPr algn="ctr"/>
            <a:r>
              <a:rPr lang="es-ES" sz="800" dirty="0">
                <a:solidFill>
                  <a:schemeClr val="bg1"/>
                </a:solidFill>
                <a:latin typeface="Roboto Mono" panose="020B0604020202020204" charset="0"/>
                <a:ea typeface="Roboto Mono" panose="020B0604020202020204" charset="0"/>
              </a:rPr>
              <a:t>```</a:t>
            </a:r>
            <a:endParaRPr lang="es-ES" sz="800" dirty="0">
              <a:solidFill>
                <a:schemeClr val="bg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563636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29025" y="163437"/>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Integridad</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16169" y="865794"/>
            <a:ext cx="8253045" cy="4024861"/>
          </a:xfrm>
          <a:prstGeom prst="rect">
            <a:avLst/>
          </a:prstGeom>
          <a:noFill/>
          <a:ln>
            <a:noFill/>
          </a:ln>
        </p:spPr>
        <p:txBody>
          <a:bodyPr spcFirstLastPara="1" wrap="square" lIns="91425" tIns="91425" rIns="91425" bIns="91425" anchor="t" anchorCtr="0">
            <a:noAutofit/>
          </a:bodyPr>
          <a:lstStyle/>
          <a:p>
            <a:r>
              <a:rPr lang="es-ES" sz="1100" dirty="0">
                <a:solidFill>
                  <a:schemeClr val="bg1"/>
                </a:solidFill>
                <a:latin typeface="Roboto Mono" panose="020B0604020202020204" charset="0"/>
                <a:ea typeface="Roboto Mono" panose="020B0604020202020204" charset="0"/>
              </a:rPr>
              <a:t>Todo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es verificado mediante una suma de comprobación (__</a:t>
            </a:r>
            <a:r>
              <a:rPr lang="es-ES" sz="1100" dirty="0" err="1">
                <a:solidFill>
                  <a:schemeClr val="bg1"/>
                </a:solidFill>
                <a:latin typeface="Roboto Mono" panose="020B0604020202020204" charset="0"/>
                <a:ea typeface="Roboto Mono" panose="020B0604020202020204" charset="0"/>
              </a:rPr>
              <a:t>checksum</a:t>
            </a:r>
            <a:r>
              <a:rPr lang="es-ES" sz="1100" dirty="0">
                <a:solidFill>
                  <a:schemeClr val="bg1"/>
                </a:solidFill>
                <a:latin typeface="Roboto Mono" panose="020B0604020202020204" charset="0"/>
                <a:ea typeface="Roboto Mono" panose="020B0604020202020204" charset="0"/>
              </a:rPr>
              <a:t>__ en inglés) antes de ser almacenado, y es identificado a partir de ese momento mediante dicha suma. __Esto significa que es imposible cambiar los contenidos de cualquier archivo o directorio sin que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lo sepa.__</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El mecanismo que usa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para generar esta suma de comprobación se conoce como hash SHA-1. Se trata de una cadena de 40 caracteres hexadecimales (0-9 y a-f), y se calcula en base a los contenidos del archivo o estructura de directorios. Un hash SHA-1 tiene esta pinta:</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a:t>
            </a:r>
          </a:p>
          <a:p>
            <a:r>
              <a:rPr lang="es-ES" sz="1100" dirty="0">
                <a:solidFill>
                  <a:schemeClr val="bg1"/>
                </a:solidFill>
                <a:latin typeface="Roboto Mono" panose="020B0604020202020204" charset="0"/>
                <a:ea typeface="Roboto Mono" panose="020B0604020202020204" charset="0"/>
              </a:rPr>
              <a:t>24b9da6552252987aa493b52f8696cd6d3b00373</a:t>
            </a:r>
          </a:p>
          <a:p>
            <a:r>
              <a:rPr lang="es-ES" sz="1100" dirty="0">
                <a:solidFill>
                  <a:schemeClr val="bg1"/>
                </a:solidFill>
                <a:latin typeface="Roboto Mono" panose="020B0604020202020204" charset="0"/>
                <a:ea typeface="Roboto Mono" panose="020B0604020202020204" charset="0"/>
              </a:rPr>
              <a:t>```</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Verás estos valores hash por todos lados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ya que los usa con mucha frecuencia. De hecho,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guarda todo no por nombre de archivo, sino por el valor hash de sus contenidos.</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Vamos a distinguir dos directorios, primero el _directorio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_: que es donde almacena los metadatos y la base de datos de tu proyecto, y segundo el _directorio de trabajo_ que es una copia de una versión del proyecto en particular. Estos archivos se sacan de la base de datos comprimida en el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y se colocan en disco para que los puedas usar o modificar. Los archivos dentro del _directorio de trabajo_ pueden estar en unos de los siguientes _estados_:</a:t>
            </a:r>
          </a:p>
        </p:txBody>
      </p:sp>
    </p:spTree>
    <p:extLst>
      <p:ext uri="{BB962C8B-B14F-4D97-AF65-F5344CB8AC3E}">
        <p14:creationId xmlns:p14="http://schemas.microsoft.com/office/powerpoint/2010/main" val="1748625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53518" y="110107"/>
            <a:ext cx="6721113" cy="615523"/>
          </a:xfrm>
          <a:prstGeom prst="rect">
            <a:avLst/>
          </a:prstGeom>
          <a:noFill/>
          <a:ln>
            <a:noFill/>
          </a:ln>
        </p:spPr>
        <p:txBody>
          <a:bodyPr spcFirstLastPara="1" wrap="square" lIns="91425" tIns="91425" rIns="91425" bIns="91425" anchor="t" anchorCtr="0">
            <a:spAutoFit/>
          </a:bodyPr>
          <a:lstStyle/>
          <a:p>
            <a:pPr lvl="0"/>
            <a:r>
              <a:rPr lang="es-ES" sz="2000" b="1" dirty="0">
                <a:solidFill>
                  <a:schemeClr val="bg1"/>
                </a:solidFill>
                <a:latin typeface="Roboto Mono" panose="020B0604020202020204" charset="0"/>
                <a:ea typeface="Roboto Mono" panose="020B0604020202020204" charset="0"/>
              </a:rPr>
              <a:t>Estados</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353518" y="779306"/>
            <a:ext cx="8253045" cy="3345340"/>
          </a:xfrm>
          <a:prstGeom prst="rect">
            <a:avLst/>
          </a:prstGeom>
          <a:noFill/>
          <a:ln>
            <a:noFill/>
          </a:ln>
        </p:spPr>
        <p:txBody>
          <a:bodyPr spcFirstLastPara="1" wrap="square" lIns="91425" tIns="91425" rIns="91425" bIns="91425" anchor="t" anchorCtr="0">
            <a:noAutofit/>
          </a:bodyPr>
          <a:lstStyle/>
          <a:p>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tiene tres estados principales en los que se pueden encontrar tus archivos:</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committed</a:t>
            </a:r>
            <a:r>
              <a:rPr lang="es-ES" sz="1100" dirty="0">
                <a:solidFill>
                  <a:schemeClr val="bg1"/>
                </a:solidFill>
                <a:latin typeface="Roboto Mono" panose="020B0604020202020204" charset="0"/>
                <a:ea typeface="Roboto Mono" panose="020B0604020202020204" charset="0"/>
              </a:rPr>
              <a:t>__: significa que los datos están almacenados de manera segura en tu base de datos local.</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modified</a:t>
            </a:r>
            <a:r>
              <a:rPr lang="es-ES" sz="1100" dirty="0">
                <a:solidFill>
                  <a:schemeClr val="bg1"/>
                </a:solidFill>
                <a:latin typeface="Roboto Mono" panose="020B0604020202020204" charset="0"/>
                <a:ea typeface="Roboto Mono" panose="020B0604020202020204" charset="0"/>
              </a:rPr>
              <a:t>__: significa que has modificado el archivo pero todavía no lo has </a:t>
            </a:r>
            <a:r>
              <a:rPr lang="es-ES" sz="1100" dirty="0" err="1">
                <a:solidFill>
                  <a:schemeClr val="bg1"/>
                </a:solidFill>
                <a:latin typeface="Roboto Mono" panose="020B0604020202020204" charset="0"/>
                <a:ea typeface="Roboto Mono" panose="020B0604020202020204" charset="0"/>
              </a:rPr>
              <a:t>commiteado</a:t>
            </a:r>
            <a:r>
              <a:rPr lang="es-ES" sz="1100" dirty="0">
                <a:solidFill>
                  <a:schemeClr val="bg1"/>
                </a:solidFill>
                <a:latin typeface="Roboto Mono" panose="020B0604020202020204" charset="0"/>
                <a:ea typeface="Roboto Mono" panose="020B0604020202020204" charset="0"/>
              </a:rPr>
              <a:t> a tu base de datos.</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staged</a:t>
            </a:r>
            <a:r>
              <a:rPr lang="es-ES" sz="1100" dirty="0">
                <a:solidFill>
                  <a:schemeClr val="bg1"/>
                </a:solidFill>
                <a:latin typeface="Roboto Mono" panose="020B0604020202020204" charset="0"/>
                <a:ea typeface="Roboto Mono" panose="020B0604020202020204" charset="0"/>
              </a:rPr>
              <a:t>__: significa que has marcado un archivo modificado en su versión actual para que vaya en tu próxima </a:t>
            </a:r>
            <a:r>
              <a:rPr lang="es-ES" sz="1100" dirty="0" err="1">
                <a:solidFill>
                  <a:schemeClr val="bg1"/>
                </a:solidFill>
                <a:latin typeface="Roboto Mono" panose="020B0604020202020204" charset="0"/>
                <a:ea typeface="Roboto Mono" panose="020B0604020202020204" charset="0"/>
              </a:rPr>
              <a:t>commiteada</a:t>
            </a:r>
            <a:r>
              <a:rPr lang="es-ES" sz="1100" dirty="0">
                <a:solidFill>
                  <a:schemeClr val="bg1"/>
                </a:solidFill>
                <a:latin typeface="Roboto Mono" panose="020B0604020202020204" charset="0"/>
                <a:ea typeface="Roboto Mono" panose="020B0604020202020204" charset="0"/>
              </a:rPr>
              <a:t>.</a:t>
            </a:r>
          </a:p>
        </p:txBody>
      </p:sp>
      <p:pic>
        <p:nvPicPr>
          <p:cNvPr id="2" name="Imagen 1"/>
          <p:cNvPicPr>
            <a:picLocks noChangeAspect="1"/>
          </p:cNvPicPr>
          <p:nvPr/>
        </p:nvPicPr>
        <p:blipFill>
          <a:blip r:embed="rId8"/>
          <a:stretch>
            <a:fillRect/>
          </a:stretch>
        </p:blipFill>
        <p:spPr>
          <a:xfrm>
            <a:off x="2042913" y="2196577"/>
            <a:ext cx="4757957" cy="2580485"/>
          </a:xfrm>
          <a:prstGeom prst="rect">
            <a:avLst/>
          </a:prstGeom>
        </p:spPr>
      </p:pic>
    </p:spTree>
    <p:extLst>
      <p:ext uri="{BB962C8B-B14F-4D97-AF65-F5344CB8AC3E}">
        <p14:creationId xmlns:p14="http://schemas.microsoft.com/office/powerpoint/2010/main" val="3514831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53518" y="110107"/>
            <a:ext cx="6721113" cy="615523"/>
          </a:xfrm>
          <a:prstGeom prst="rect">
            <a:avLst/>
          </a:prstGeom>
          <a:noFill/>
          <a:ln>
            <a:noFill/>
          </a:ln>
        </p:spPr>
        <p:txBody>
          <a:bodyPr spcFirstLastPara="1" wrap="square" lIns="91425" tIns="91425" rIns="91425" bIns="91425" anchor="t" anchorCtr="0">
            <a:spAutoFit/>
          </a:bodyPr>
          <a:lstStyle/>
          <a:p>
            <a:pPr lvl="0"/>
            <a:r>
              <a:rPr lang="es-ES" sz="2000" b="1" dirty="0">
                <a:solidFill>
                  <a:schemeClr val="bg1"/>
                </a:solidFill>
                <a:latin typeface="Roboto Mono" panose="020B0604020202020204" charset="0"/>
                <a:ea typeface="Roboto Mono" panose="020B0604020202020204" charset="0"/>
              </a:rPr>
              <a:t>Estados</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353518" y="779306"/>
            <a:ext cx="8253045" cy="3345340"/>
          </a:xfrm>
          <a:prstGeom prst="rect">
            <a:avLst/>
          </a:prstGeom>
          <a:noFill/>
          <a:ln>
            <a:noFill/>
          </a:ln>
        </p:spPr>
        <p:txBody>
          <a:bodyPr spcFirstLastPara="1" wrap="square" lIns="91425" tIns="91425" rIns="91425" bIns="91425" anchor="t" anchorCtr="0">
            <a:noAutofit/>
          </a:bodyPr>
          <a:lstStyle/>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r>
              <a:rPr lang="es-ES" sz="1100" dirty="0" smtClean="0">
                <a:solidFill>
                  <a:schemeClr val="bg1"/>
                </a:solidFill>
                <a:latin typeface="Roboto Mono" panose="020B0604020202020204" charset="0"/>
                <a:ea typeface="Roboto Mono" panose="020B0604020202020204" charset="0"/>
              </a:rPr>
              <a:t>Hay </a:t>
            </a:r>
            <a:r>
              <a:rPr lang="es-ES" sz="1100" dirty="0">
                <a:solidFill>
                  <a:schemeClr val="bg1"/>
                </a:solidFill>
                <a:latin typeface="Roboto Mono" panose="020B0604020202020204" charset="0"/>
                <a:ea typeface="Roboto Mono" panose="020B0604020202020204" charset="0"/>
              </a:rPr>
              <a:t>un archivo simple, generalmente contenido en tu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llamado que almacena información acerca de lo que va a ir en tu próxima confirmación, al contenido de este archivo. O al archivo mismo se lo conoce como __</a:t>
            </a:r>
            <a:r>
              <a:rPr lang="es-ES" sz="1100" dirty="0" err="1">
                <a:solidFill>
                  <a:schemeClr val="bg1"/>
                </a:solidFill>
                <a:latin typeface="Roboto Mono" panose="020B0604020202020204" charset="0"/>
                <a:ea typeface="Roboto Mono" panose="020B0604020202020204" charset="0"/>
              </a:rPr>
              <a:t>staging</a:t>
            </a:r>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area</a:t>
            </a:r>
            <a:r>
              <a:rPr lang="es-ES" sz="1100" dirty="0">
                <a:solidFill>
                  <a:schemeClr val="bg1"/>
                </a:solidFill>
                <a:latin typeface="Roboto Mono" panose="020B0604020202020204" charset="0"/>
                <a:ea typeface="Roboto Mono" panose="020B0604020202020204" charset="0"/>
              </a:rPr>
              <a:t>__.</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Sabiendo esto, el flujo de trabajo básico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sería algo así:</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 Modificas una serie de archivos en tu _directorio de trabajo_.</a:t>
            </a:r>
          </a:p>
          <a:p>
            <a:r>
              <a:rPr lang="es-ES" sz="1100" dirty="0">
                <a:solidFill>
                  <a:schemeClr val="bg1"/>
                </a:solidFill>
                <a:latin typeface="Roboto Mono" panose="020B0604020202020204" charset="0"/>
                <a:ea typeface="Roboto Mono" panose="020B0604020202020204" charset="0"/>
              </a:rPr>
              <a:t>* _</a:t>
            </a:r>
            <a:r>
              <a:rPr lang="es-ES" sz="1100" dirty="0" err="1">
                <a:solidFill>
                  <a:schemeClr val="bg1"/>
                </a:solidFill>
                <a:latin typeface="Roboto Mono" panose="020B0604020202020204" charset="0"/>
                <a:ea typeface="Roboto Mono" panose="020B0604020202020204" charset="0"/>
              </a:rPr>
              <a:t>Stageas</a:t>
            </a:r>
            <a:r>
              <a:rPr lang="es-ES" sz="1100" dirty="0">
                <a:solidFill>
                  <a:schemeClr val="bg1"/>
                </a:solidFill>
                <a:latin typeface="Roboto Mono" panose="020B0604020202020204" charset="0"/>
                <a:ea typeface="Roboto Mono" panose="020B0604020202020204" charset="0"/>
              </a:rPr>
              <a:t>_ los archivos, </a:t>
            </a:r>
            <a:r>
              <a:rPr lang="es-ES" sz="1100" dirty="0" err="1">
                <a:solidFill>
                  <a:schemeClr val="bg1"/>
                </a:solidFill>
                <a:latin typeface="Roboto Mono" panose="020B0604020202020204" charset="0"/>
                <a:ea typeface="Roboto Mono" panose="020B0604020202020204" charset="0"/>
              </a:rPr>
              <a:t>añadiendolos</a:t>
            </a:r>
            <a:r>
              <a:rPr lang="es-ES" sz="1100" dirty="0">
                <a:solidFill>
                  <a:schemeClr val="bg1"/>
                </a:solidFill>
                <a:latin typeface="Roboto Mono" panose="020B0604020202020204" charset="0"/>
                <a:ea typeface="Roboto Mono" panose="020B0604020202020204" charset="0"/>
              </a:rPr>
              <a:t> a tu __</a:t>
            </a:r>
            <a:r>
              <a:rPr lang="es-ES" sz="1100" dirty="0" err="1">
                <a:solidFill>
                  <a:schemeClr val="bg1"/>
                </a:solidFill>
                <a:latin typeface="Roboto Mono" panose="020B0604020202020204" charset="0"/>
                <a:ea typeface="Roboto Mono" panose="020B0604020202020204" charset="0"/>
              </a:rPr>
              <a:t>staging</a:t>
            </a:r>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area</a:t>
            </a:r>
            <a:r>
              <a:rPr lang="es-ES" sz="1100" dirty="0">
                <a:solidFill>
                  <a:schemeClr val="bg1"/>
                </a:solidFill>
                <a:latin typeface="Roboto Mono" panose="020B0604020202020204" charset="0"/>
                <a:ea typeface="Roboto Mono" panose="020B0604020202020204" charset="0"/>
              </a:rPr>
              <a:t>__ o área de preparación.</a:t>
            </a:r>
          </a:p>
          <a:p>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Commiteas</a:t>
            </a:r>
            <a:r>
              <a:rPr lang="es-ES" sz="1100" dirty="0">
                <a:solidFill>
                  <a:schemeClr val="bg1"/>
                </a:solidFill>
                <a:latin typeface="Roboto Mono" panose="020B0604020202020204" charset="0"/>
                <a:ea typeface="Roboto Mono" panose="020B0604020202020204" charset="0"/>
              </a:rPr>
              <a:t> o Confirmas los cambios, lo que toma los archivos tal y como están en el área de preparación, y almacena esas instantáneas de manera permanente en tu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&gt; Si una versión concreta de un archivo está en el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se considera confirmada (__</a:t>
            </a:r>
            <a:r>
              <a:rPr lang="es-ES" sz="1100" dirty="0" err="1">
                <a:solidFill>
                  <a:schemeClr val="bg1"/>
                </a:solidFill>
                <a:latin typeface="Roboto Mono" panose="020B0604020202020204" charset="0"/>
                <a:ea typeface="Roboto Mono" panose="020B0604020202020204" charset="0"/>
              </a:rPr>
              <a:t>committed</a:t>
            </a:r>
            <a:r>
              <a:rPr lang="es-ES" sz="1100" dirty="0">
                <a:solidFill>
                  <a:schemeClr val="bg1"/>
                </a:solidFill>
                <a:latin typeface="Roboto Mono" panose="020B0604020202020204" charset="0"/>
                <a:ea typeface="Roboto Mono" panose="020B0604020202020204" charset="0"/>
              </a:rPr>
              <a:t>__). Si ha sufrido cambios desde que se obtuvo del repositorio, y ha sido añadida al área de preparación, está preparada (__</a:t>
            </a:r>
            <a:r>
              <a:rPr lang="es-ES" sz="1100" dirty="0" err="1">
                <a:solidFill>
                  <a:schemeClr val="bg1"/>
                </a:solidFill>
                <a:latin typeface="Roboto Mono" panose="020B0604020202020204" charset="0"/>
                <a:ea typeface="Roboto Mono" panose="020B0604020202020204" charset="0"/>
              </a:rPr>
              <a:t>staged</a:t>
            </a:r>
            <a:r>
              <a:rPr lang="es-ES" sz="1100" dirty="0">
                <a:solidFill>
                  <a:schemeClr val="bg1"/>
                </a:solidFill>
                <a:latin typeface="Roboto Mono" panose="020B0604020202020204" charset="0"/>
                <a:ea typeface="Roboto Mono" panose="020B0604020202020204" charset="0"/>
              </a:rPr>
              <a:t>__). Y si ha sufrido cambios desde que se obtuvo del repositorio, pero no se ha preparado (no se incluyó en el área de preparación), está modificada (__</a:t>
            </a:r>
            <a:r>
              <a:rPr lang="es-ES" sz="1100" dirty="0" err="1">
                <a:solidFill>
                  <a:schemeClr val="bg1"/>
                </a:solidFill>
                <a:latin typeface="Roboto Mono" panose="020B0604020202020204" charset="0"/>
                <a:ea typeface="Roboto Mono" panose="020B0604020202020204" charset="0"/>
              </a:rPr>
              <a:t>modified</a:t>
            </a:r>
            <a:r>
              <a:rPr lang="es-ES" sz="1100" dirty="0">
                <a:solidFill>
                  <a:schemeClr val="bg1"/>
                </a:solidFill>
                <a:latin typeface="Roboto Mono" panose="020B0604020202020204" charset="0"/>
                <a:ea typeface="Roboto Mono" panose="020B0604020202020204" charset="0"/>
              </a:rPr>
              <a:t>__).</a:t>
            </a:r>
          </a:p>
        </p:txBody>
      </p:sp>
      <p:pic>
        <p:nvPicPr>
          <p:cNvPr id="2" name="Imagen 1"/>
          <p:cNvPicPr>
            <a:picLocks noChangeAspect="1"/>
          </p:cNvPicPr>
          <p:nvPr/>
        </p:nvPicPr>
        <p:blipFill>
          <a:blip r:embed="rId8"/>
          <a:stretch>
            <a:fillRect/>
          </a:stretch>
        </p:blipFill>
        <p:spPr>
          <a:xfrm>
            <a:off x="2139915" y="303246"/>
            <a:ext cx="4757957" cy="1756291"/>
          </a:xfrm>
          <a:prstGeom prst="rect">
            <a:avLst/>
          </a:prstGeom>
        </p:spPr>
      </p:pic>
    </p:spTree>
    <p:extLst>
      <p:ext uri="{BB962C8B-B14F-4D97-AF65-F5344CB8AC3E}">
        <p14:creationId xmlns:p14="http://schemas.microsoft.com/office/powerpoint/2010/main" val="2800522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p:nvPr/>
        </p:nvSpPr>
        <p:spPr>
          <a:xfrm>
            <a:off x="-1073150" y="277698"/>
            <a:ext cx="5962650" cy="615523"/>
          </a:xfrm>
          <a:prstGeom prst="rect">
            <a:avLst/>
          </a:prstGeom>
          <a:noFill/>
          <a:ln>
            <a:noFill/>
          </a:ln>
        </p:spPr>
        <p:txBody>
          <a:bodyPr spcFirstLastPara="1" wrap="square" lIns="91425" tIns="91425" rIns="91425" bIns="91425" anchor="t" anchorCtr="0">
            <a:spAutoFit/>
          </a:bodyPr>
          <a:lstStyle/>
          <a:p>
            <a:pPr lvl="0" algn="ctr"/>
            <a:r>
              <a:rPr lang="es-AR" sz="2800" b="1" dirty="0" smtClean="0">
                <a:solidFill>
                  <a:srgbClr val="7223A5"/>
                </a:solidFill>
                <a:latin typeface="Rubik"/>
                <a:ea typeface="Rubik"/>
                <a:cs typeface="Rubik"/>
                <a:sym typeface="Rubik"/>
              </a:rPr>
              <a:t>EXTRA|</a:t>
            </a:r>
            <a:endParaRPr sz="2800" b="1" dirty="0">
              <a:solidFill>
                <a:srgbClr val="7223A5"/>
              </a:solidFill>
              <a:latin typeface="Rubik"/>
              <a:ea typeface="Rubik"/>
              <a:cs typeface="Rubik"/>
              <a:sym typeface="Rubik"/>
            </a:endParaRPr>
          </a:p>
        </p:txBody>
      </p:sp>
      <p:pic>
        <p:nvPicPr>
          <p:cNvPr id="169" name="Google Shape;169;p32"/>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70" name="Google Shape;170;p32"/>
          <p:cNvSpPr txBox="1"/>
          <p:nvPr/>
        </p:nvSpPr>
        <p:spPr>
          <a:xfrm>
            <a:off x="301748" y="796092"/>
            <a:ext cx="8254999" cy="3943645"/>
          </a:xfrm>
          <a:prstGeom prst="rect">
            <a:avLst/>
          </a:prstGeom>
          <a:noFill/>
          <a:ln>
            <a:noFill/>
          </a:ln>
        </p:spPr>
        <p:txBody>
          <a:bodyPr spcFirstLastPara="1" wrap="square" lIns="91425" tIns="91425" rIns="91425" bIns="126000" anchor="t" anchorCtr="0">
            <a:spAutoFit/>
          </a:bodyPr>
          <a:lstStyle/>
          <a:p>
            <a:r>
              <a:rPr lang="es-ES" dirty="0">
                <a:solidFill>
                  <a:srgbClr val="7030A0"/>
                </a:solidFill>
                <a:latin typeface="Roboto Mono" panose="020B0604020202020204" charset="0"/>
                <a:ea typeface="Roboto Mono" panose="020B0604020202020204" charset="0"/>
                <a:cs typeface="Rubik SemiBold"/>
                <a:sym typeface="Rubik SemiBold"/>
              </a:rPr>
              <a:t>Github.com</a:t>
            </a:r>
          </a:p>
          <a:p>
            <a:endParaRPr lang="es-ES" dirty="0">
              <a:solidFill>
                <a:srgbClr val="7030A0"/>
              </a:solidFill>
              <a:latin typeface="Roboto Mono" panose="020B0604020202020204" charset="0"/>
              <a:ea typeface="Roboto Mono" panose="020B0604020202020204" charset="0"/>
              <a:cs typeface="Rubik SemiBold"/>
              <a:sym typeface="Rubik SemiBold"/>
            </a:endParaRPr>
          </a:p>
          <a:p>
            <a:r>
              <a:rPr lang="es-ES" dirty="0">
                <a:solidFill>
                  <a:srgbClr val="7030A0"/>
                </a:solidFill>
                <a:latin typeface="Roboto Mono" panose="020B0604020202020204" charset="0"/>
                <a:ea typeface="Roboto Mono" panose="020B0604020202020204" charset="0"/>
                <a:cs typeface="Rubik SemiBold"/>
                <a:sym typeface="Rubik SemiBold"/>
              </a:rPr>
              <a:t>[Github.com](https://github.com) es una red para almacenar tus repositorios, esencialmente es un repositorio de repositorios. Es uno de los tantos disponibles en internet, y el más popular. </a:t>
            </a:r>
            <a:r>
              <a:rPr lang="es-ES" dirty="0" err="1">
                <a:solidFill>
                  <a:srgbClr val="7030A0"/>
                </a:solidFill>
                <a:latin typeface="Roboto Mono" panose="020B0604020202020204" charset="0"/>
                <a:ea typeface="Roboto Mono" panose="020B0604020202020204" charset="0"/>
                <a:cs typeface="Rubik SemiBold"/>
                <a:sym typeface="Rubik SemiBold"/>
              </a:rPr>
              <a:t>Git</a:t>
            </a:r>
            <a:r>
              <a:rPr lang="es-ES" dirty="0">
                <a:solidFill>
                  <a:srgbClr val="7030A0"/>
                </a:solidFill>
                <a:latin typeface="Roboto Mono" panose="020B0604020202020204" charset="0"/>
                <a:ea typeface="Roboto Mono" panose="020B0604020202020204" charset="0"/>
                <a:cs typeface="Rubik SemiBold"/>
                <a:sym typeface="Rubik SemiBold"/>
              </a:rPr>
              <a:t> !=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aunque funcionen muy bien juntos.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es un lugar donde puedes compartir tu código o encontrar otros proyectos. También actúa como portfolio para cualquier código en el que hayas trabajado. Si planeas ser un desarrollador deberías tener cuenta en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Usaremos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extensivamente durante tu tiempo en </a:t>
            </a:r>
            <a:r>
              <a:rPr lang="es-ES" dirty="0" err="1">
                <a:solidFill>
                  <a:srgbClr val="7030A0"/>
                </a:solidFill>
                <a:latin typeface="Roboto Mono" panose="020B0604020202020204" charset="0"/>
                <a:ea typeface="Roboto Mono" panose="020B0604020202020204" charset="0"/>
                <a:cs typeface="Rubik SemiBold"/>
                <a:sym typeface="Rubik SemiBold"/>
              </a:rPr>
              <a:t>devJump</a:t>
            </a:r>
            <a:r>
              <a:rPr lang="es-ES" dirty="0" smtClean="0">
                <a:solidFill>
                  <a:srgbClr val="7030A0"/>
                </a:solidFill>
                <a:latin typeface="Roboto Mono" panose="020B0604020202020204" charset="0"/>
                <a:ea typeface="Roboto Mono" panose="020B0604020202020204" charset="0"/>
                <a:cs typeface="Rubik SemiBold"/>
                <a:sym typeface="Rubik SemiBold"/>
              </a:rPr>
              <a:t>.</a:t>
            </a:r>
          </a:p>
          <a:p>
            <a:endParaRPr lang="es-ES" dirty="0">
              <a:solidFill>
                <a:srgbClr val="7030A0"/>
              </a:solidFill>
              <a:latin typeface="Roboto Mono" panose="020B0604020202020204" charset="0"/>
              <a:ea typeface="Roboto Mono" panose="020B0604020202020204" charset="0"/>
              <a:cs typeface="Rubik SemiBold"/>
              <a:sym typeface="Rubik SemiBold"/>
            </a:endParaRPr>
          </a:p>
          <a:p>
            <a:r>
              <a:rPr lang="es-AR" dirty="0"/>
              <a:t>## Lectura recomendada:</a:t>
            </a:r>
          </a:p>
          <a:p>
            <a:r>
              <a:rPr lang="es-AR" dirty="0"/>
              <a:t/>
            </a:r>
            <a:br>
              <a:rPr lang="es-AR" dirty="0"/>
            </a:br>
            <a:r>
              <a:rPr lang="es-AR" dirty="0"/>
              <a:t>* [</a:t>
            </a:r>
            <a:r>
              <a:rPr lang="es-AR" dirty="0" err="1"/>
              <a:t>Git</a:t>
            </a:r>
            <a:r>
              <a:rPr lang="es-AR" dirty="0"/>
              <a:t>: sitio oficial](https://git-scm.com/)</a:t>
            </a:r>
          </a:p>
          <a:p>
            <a:r>
              <a:rPr lang="es-AR" dirty="0"/>
              <a:t>* [</a:t>
            </a:r>
            <a:r>
              <a:rPr lang="es-AR" dirty="0" err="1"/>
              <a:t>Github</a:t>
            </a:r>
            <a:r>
              <a:rPr lang="es-AR" dirty="0"/>
              <a:t>: tutorial oficial](https://try.github.io/levels/1/challenges/1)</a:t>
            </a:r>
          </a:p>
          <a:p>
            <a:r>
              <a:rPr lang="es-AR" dirty="0"/>
              <a:t>* [</a:t>
            </a:r>
            <a:r>
              <a:rPr lang="es-AR" dirty="0" err="1"/>
              <a:t>Git</a:t>
            </a:r>
            <a:r>
              <a:rPr lang="es-AR" dirty="0"/>
              <a:t>: tutorial oficial](https://git-scm.com/docs/gittutorial)</a:t>
            </a:r>
          </a:p>
          <a:p>
            <a:endParaRPr sz="1800" dirty="0">
              <a:solidFill>
                <a:srgbClr val="7030A0"/>
              </a:solidFill>
              <a:latin typeface="Roboto Mono" panose="020B0604020202020204" charset="0"/>
              <a:ea typeface="Roboto Mono" panose="020B0604020202020204" charset="0"/>
              <a:cs typeface="Rubik SemiBold"/>
              <a:sym typeface="Rubik SemiBold"/>
            </a:endParaRPr>
          </a:p>
        </p:txBody>
      </p:sp>
    </p:spTree>
    <p:extLst>
      <p:ext uri="{BB962C8B-B14F-4D97-AF65-F5344CB8AC3E}">
        <p14:creationId xmlns:p14="http://schemas.microsoft.com/office/powerpoint/2010/main" val="26011043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
        <p:cNvGrpSpPr/>
        <p:nvPr/>
      </p:nvGrpSpPr>
      <p:grpSpPr>
        <a:xfrm>
          <a:off x="0" y="0"/>
          <a:ext cx="0" cy="0"/>
          <a:chOff x="0" y="0"/>
          <a:chExt cx="0" cy="0"/>
        </a:xfrm>
      </p:grpSpPr>
      <p:pic>
        <p:nvPicPr>
          <p:cNvPr id="240" name="Google Shape;240;p38"/>
          <p:cNvPicPr preferRelativeResize="0"/>
          <p:nvPr/>
        </p:nvPicPr>
        <p:blipFill rotWithShape="1">
          <a:blip r:embed="rId4">
            <a:alphaModFix/>
          </a:blip>
          <a:srcRect b="15626"/>
          <a:stretch/>
        </p:blipFill>
        <p:spPr>
          <a:xfrm>
            <a:off x="0" y="0"/>
            <a:ext cx="9144000" cy="5143500"/>
          </a:xfrm>
          <a:prstGeom prst="rect">
            <a:avLst/>
          </a:prstGeom>
          <a:noFill/>
          <a:ln>
            <a:noFill/>
          </a:ln>
        </p:spPr>
      </p:pic>
      <p:pic>
        <p:nvPicPr>
          <p:cNvPr id="241" name="Google Shape;241;p38"/>
          <p:cNvPicPr preferRelativeResize="0"/>
          <p:nvPr/>
        </p:nvPicPr>
        <p:blipFill rotWithShape="1">
          <a:blip r:embed="rId5">
            <a:alphaModFix/>
          </a:blip>
          <a:srcRect/>
          <a:stretch/>
        </p:blipFill>
        <p:spPr>
          <a:xfrm rot="10800000">
            <a:off x="5866600" y="342899"/>
            <a:ext cx="3277400" cy="4800601"/>
          </a:xfrm>
          <a:prstGeom prst="rect">
            <a:avLst/>
          </a:prstGeom>
          <a:noFill/>
          <a:ln>
            <a:noFill/>
          </a:ln>
        </p:spPr>
      </p:pic>
      <p:pic>
        <p:nvPicPr>
          <p:cNvPr id="242" name="Google Shape;242;p38"/>
          <p:cNvPicPr preferRelativeResize="0"/>
          <p:nvPr/>
        </p:nvPicPr>
        <p:blipFill rotWithShape="1">
          <a:blip r:embed="rId6">
            <a:alphaModFix amt="30000"/>
          </a:blip>
          <a:srcRect/>
          <a:stretch/>
        </p:blipFill>
        <p:spPr>
          <a:xfrm>
            <a:off x="6220488" y="2331800"/>
            <a:ext cx="2913768" cy="2798174"/>
          </a:xfrm>
          <a:prstGeom prst="rect">
            <a:avLst/>
          </a:prstGeom>
          <a:noFill/>
          <a:ln>
            <a:noFill/>
          </a:ln>
        </p:spPr>
      </p:pic>
      <p:sp>
        <p:nvSpPr>
          <p:cNvPr id="243" name="Google Shape;243;p38"/>
          <p:cNvSpPr txBox="1"/>
          <p:nvPr/>
        </p:nvSpPr>
        <p:spPr>
          <a:xfrm>
            <a:off x="251366" y="4393050"/>
            <a:ext cx="2325600" cy="38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s" sz="1200" b="1">
                <a:solidFill>
                  <a:srgbClr val="6AE0C0"/>
                </a:solidFill>
                <a:latin typeface="Rubik"/>
                <a:ea typeface="Rubik"/>
                <a:cs typeface="Rubik"/>
                <a:sym typeface="Rubik"/>
              </a:rPr>
              <a:t>/arbustait</a:t>
            </a:r>
            <a:endParaRPr sz="1200" b="1" i="0" u="none" strike="noStrike" cap="none">
              <a:solidFill>
                <a:srgbClr val="6AE0C0"/>
              </a:solidFill>
              <a:latin typeface="Rubik"/>
              <a:ea typeface="Rubik"/>
              <a:cs typeface="Rubik"/>
              <a:sym typeface="Rubik"/>
            </a:endParaRPr>
          </a:p>
        </p:txBody>
      </p:sp>
      <p:pic>
        <p:nvPicPr>
          <p:cNvPr id="244" name="Google Shape;244;p38">
            <a:hlinkClick r:id="rId7"/>
          </p:cNvPr>
          <p:cNvPicPr preferRelativeResize="0"/>
          <p:nvPr/>
        </p:nvPicPr>
        <p:blipFill rotWithShape="1">
          <a:blip r:embed="rId8">
            <a:alphaModFix/>
          </a:blip>
          <a:srcRect/>
          <a:stretch/>
        </p:blipFill>
        <p:spPr>
          <a:xfrm>
            <a:off x="1163202" y="4759200"/>
            <a:ext cx="163221" cy="143853"/>
          </a:xfrm>
          <a:prstGeom prst="rect">
            <a:avLst/>
          </a:prstGeom>
          <a:noFill/>
          <a:ln>
            <a:noFill/>
          </a:ln>
        </p:spPr>
      </p:pic>
      <p:pic>
        <p:nvPicPr>
          <p:cNvPr id="245" name="Google Shape;245;p38">
            <a:hlinkClick r:id="rId9"/>
          </p:cNvPr>
          <p:cNvPicPr preferRelativeResize="0"/>
          <p:nvPr/>
        </p:nvPicPr>
        <p:blipFill rotWithShape="1">
          <a:blip r:embed="rId10">
            <a:alphaModFix/>
          </a:blip>
          <a:srcRect/>
          <a:stretch/>
        </p:blipFill>
        <p:spPr>
          <a:xfrm>
            <a:off x="658342" y="4759490"/>
            <a:ext cx="241951" cy="143853"/>
          </a:xfrm>
          <a:prstGeom prst="rect">
            <a:avLst/>
          </a:prstGeom>
          <a:noFill/>
          <a:ln>
            <a:noFill/>
          </a:ln>
        </p:spPr>
      </p:pic>
      <p:pic>
        <p:nvPicPr>
          <p:cNvPr id="246" name="Google Shape;246;p38">
            <a:hlinkClick r:id="rId11"/>
          </p:cNvPr>
          <p:cNvPicPr preferRelativeResize="0"/>
          <p:nvPr/>
        </p:nvPicPr>
        <p:blipFill rotWithShape="1">
          <a:blip r:embed="rId12">
            <a:alphaModFix/>
          </a:blip>
          <a:srcRect/>
          <a:stretch/>
        </p:blipFill>
        <p:spPr>
          <a:xfrm>
            <a:off x="514072" y="4759490"/>
            <a:ext cx="115215" cy="143853"/>
          </a:xfrm>
          <a:prstGeom prst="rect">
            <a:avLst/>
          </a:prstGeom>
          <a:noFill/>
          <a:ln>
            <a:noFill/>
          </a:ln>
        </p:spPr>
      </p:pic>
      <p:pic>
        <p:nvPicPr>
          <p:cNvPr id="247" name="Google Shape;247;p38">
            <a:hlinkClick r:id="rId13"/>
          </p:cNvPr>
          <p:cNvPicPr preferRelativeResize="0"/>
          <p:nvPr/>
        </p:nvPicPr>
        <p:blipFill rotWithShape="1">
          <a:blip r:embed="rId14">
            <a:alphaModFix/>
          </a:blip>
          <a:srcRect/>
          <a:stretch/>
        </p:blipFill>
        <p:spPr>
          <a:xfrm>
            <a:off x="335775" y="4759490"/>
            <a:ext cx="155540" cy="143853"/>
          </a:xfrm>
          <a:prstGeom prst="rect">
            <a:avLst/>
          </a:prstGeom>
          <a:noFill/>
          <a:ln>
            <a:noFill/>
          </a:ln>
        </p:spPr>
      </p:pic>
      <p:pic>
        <p:nvPicPr>
          <p:cNvPr id="248" name="Google Shape;248;p38">
            <a:hlinkClick r:id="rId15"/>
          </p:cNvPr>
          <p:cNvPicPr preferRelativeResize="0"/>
          <p:nvPr/>
        </p:nvPicPr>
        <p:blipFill rotWithShape="1">
          <a:blip r:embed="rId16">
            <a:alphaModFix/>
          </a:blip>
          <a:srcRect/>
          <a:stretch/>
        </p:blipFill>
        <p:spPr>
          <a:xfrm>
            <a:off x="943416" y="4759490"/>
            <a:ext cx="176663" cy="143853"/>
          </a:xfrm>
          <a:prstGeom prst="rect">
            <a:avLst/>
          </a:prstGeom>
          <a:noFill/>
          <a:ln>
            <a:noFill/>
          </a:ln>
        </p:spPr>
      </p:pic>
      <p:pic>
        <p:nvPicPr>
          <p:cNvPr id="249" name="Google Shape;249;p38"/>
          <p:cNvPicPr preferRelativeResize="0"/>
          <p:nvPr/>
        </p:nvPicPr>
        <p:blipFill rotWithShape="1">
          <a:blip r:embed="rId17">
            <a:alphaModFix/>
          </a:blip>
          <a:srcRect/>
          <a:stretch/>
        </p:blipFill>
        <p:spPr>
          <a:xfrm>
            <a:off x="3589879" y="1620216"/>
            <a:ext cx="1703025" cy="1412900"/>
          </a:xfrm>
          <a:prstGeom prst="rect">
            <a:avLst/>
          </a:prstGeom>
          <a:noFill/>
          <a:ln>
            <a:noFill/>
          </a:ln>
        </p:spPr>
      </p:pic>
      <p:sp>
        <p:nvSpPr>
          <p:cNvPr id="250" name="Google Shape;250;p38"/>
          <p:cNvSpPr txBox="1"/>
          <p:nvPr/>
        </p:nvSpPr>
        <p:spPr>
          <a:xfrm>
            <a:off x="6263300" y="3808613"/>
            <a:ext cx="2287500" cy="824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s" sz="2300" b="1" i="0" u="none" strike="noStrike" cap="none">
                <a:solidFill>
                  <a:srgbClr val="FFFFFF"/>
                </a:solidFill>
                <a:latin typeface="Rubik"/>
                <a:ea typeface="Rubik"/>
                <a:cs typeface="Rubik"/>
                <a:sym typeface="Rubik"/>
              </a:rPr>
              <a:t>Gracias </a:t>
            </a:r>
            <a:endParaRPr sz="2300" b="1" i="0" u="none" strike="noStrike" cap="none">
              <a:solidFill>
                <a:srgbClr val="FFFFFF"/>
              </a:solidFill>
              <a:latin typeface="Rubik"/>
              <a:ea typeface="Rubik"/>
              <a:cs typeface="Rubik"/>
              <a:sym typeface="Rubik"/>
            </a:endParaRPr>
          </a:p>
          <a:p>
            <a:pPr marL="0" marR="0" lvl="0" indent="0" algn="ctr" rtl="0">
              <a:lnSpc>
                <a:spcPct val="100000"/>
              </a:lnSpc>
              <a:spcBef>
                <a:spcPts val="0"/>
              </a:spcBef>
              <a:spcAft>
                <a:spcPts val="0"/>
              </a:spcAft>
              <a:buNone/>
            </a:pPr>
            <a:r>
              <a:rPr lang="es" sz="2300" b="1">
                <a:solidFill>
                  <a:srgbClr val="FFFFFF"/>
                </a:solidFill>
                <a:latin typeface="Rubik"/>
                <a:ea typeface="Rubik"/>
                <a:cs typeface="Rubik"/>
                <a:sym typeface="Rubik"/>
              </a:rPr>
              <a:t>por participar</a:t>
            </a:r>
            <a:r>
              <a:rPr lang="es" sz="2300" b="1" i="0" u="none" strike="noStrike" cap="none">
                <a:solidFill>
                  <a:srgbClr val="FFFFFF"/>
                </a:solidFill>
                <a:latin typeface="Rubik"/>
                <a:ea typeface="Rubik"/>
                <a:cs typeface="Rubik"/>
                <a:sym typeface="Rubik"/>
              </a:rPr>
              <a:t/>
            </a:r>
            <a:br>
              <a:rPr lang="es" sz="2300" b="1" i="0" u="none" strike="noStrike" cap="none">
                <a:solidFill>
                  <a:srgbClr val="FFFFFF"/>
                </a:solidFill>
                <a:latin typeface="Rubik"/>
                <a:ea typeface="Rubik"/>
                <a:cs typeface="Rubik"/>
                <a:sym typeface="Rubik"/>
              </a:rPr>
            </a:br>
            <a:r>
              <a:rPr lang="es" sz="2300" b="1" i="0" u="none" strike="noStrike" cap="none">
                <a:solidFill>
                  <a:srgbClr val="FFFFFF"/>
                </a:solidFill>
                <a:latin typeface="Rubik"/>
                <a:ea typeface="Rubik"/>
                <a:cs typeface="Rubik"/>
                <a:sym typeface="Rubik"/>
              </a:rPr>
              <a:t/>
            </a:r>
            <a:br>
              <a:rPr lang="es" sz="2300" b="1" i="0" u="none" strike="noStrike" cap="none">
                <a:solidFill>
                  <a:srgbClr val="FFFFFF"/>
                </a:solidFill>
                <a:latin typeface="Rubik"/>
                <a:ea typeface="Rubik"/>
                <a:cs typeface="Rubik"/>
                <a:sym typeface="Rubik"/>
              </a:rPr>
            </a:br>
            <a:r>
              <a:rPr lang="es" sz="1000" b="0" i="0" u="none" strike="noStrike" cap="none">
                <a:solidFill>
                  <a:srgbClr val="FFFFFF"/>
                </a:solidFill>
                <a:latin typeface="Roboto Mono"/>
                <a:ea typeface="Roboto Mono"/>
                <a:cs typeface="Roboto Mono"/>
                <a:sym typeface="Roboto Mono"/>
              </a:rPr>
              <a:t> </a:t>
            </a:r>
            <a:endParaRPr sz="2700" b="0" i="0" u="none" strike="noStrike" cap="none">
              <a:solidFill>
                <a:srgbClr val="28006B"/>
              </a:solidFill>
              <a:latin typeface="Arial"/>
              <a:ea typeface="Arial"/>
              <a:cs typeface="Arial"/>
              <a:sym typeface="Arial"/>
            </a:endParaRPr>
          </a:p>
          <a:p>
            <a:pPr marL="0" marR="0" lvl="0" indent="0" algn="ctr" rtl="0">
              <a:lnSpc>
                <a:spcPct val="100000"/>
              </a:lnSpc>
              <a:spcBef>
                <a:spcPts val="1200"/>
              </a:spcBef>
              <a:spcAft>
                <a:spcPts val="0"/>
              </a:spcAft>
              <a:buClr>
                <a:srgbClr val="000000"/>
              </a:buClr>
              <a:buSzPts val="1200"/>
              <a:buFont typeface="Arial"/>
              <a:buNone/>
            </a:pPr>
            <a:endParaRPr sz="1200" b="0" i="0" u="none" strike="noStrike" cap="none">
              <a:solidFill>
                <a:srgbClr val="28006B"/>
              </a:solidFill>
              <a:latin typeface="Arial"/>
              <a:ea typeface="Arial"/>
              <a:cs typeface="Arial"/>
              <a:sym typeface="Arial"/>
            </a:endParaRPr>
          </a:p>
        </p:txBody>
      </p:sp>
      <p:sp>
        <p:nvSpPr>
          <p:cNvPr id="251" name="Google Shape;251;p38"/>
          <p:cNvSpPr txBox="1"/>
          <p:nvPr/>
        </p:nvSpPr>
        <p:spPr>
          <a:xfrm>
            <a:off x="6263310" y="4413597"/>
            <a:ext cx="2287500" cy="345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Rubik"/>
              <a:ea typeface="Rubik"/>
              <a:cs typeface="Rubik"/>
              <a:sym typeface="Rubik"/>
            </a:endParaRPr>
          </a:p>
        </p:txBody>
      </p:sp>
      <p:sp>
        <p:nvSpPr>
          <p:cNvPr id="252" name="Google Shape;252;p38"/>
          <p:cNvSpPr txBox="1"/>
          <p:nvPr/>
        </p:nvSpPr>
        <p:spPr>
          <a:xfrm>
            <a:off x="6263310" y="4671397"/>
            <a:ext cx="2287500" cy="203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Rubik"/>
              <a:ea typeface="Rubik"/>
              <a:cs typeface="Rubik"/>
              <a:sym typeface="Rubik"/>
            </a:endParaRPr>
          </a:p>
        </p:txBody>
      </p:sp>
      <p:sp>
        <p:nvSpPr>
          <p:cNvPr id="253" name="Google Shape;253;p38"/>
          <p:cNvSpPr txBox="1"/>
          <p:nvPr/>
        </p:nvSpPr>
        <p:spPr>
          <a:xfrm>
            <a:off x="6333350" y="4613475"/>
            <a:ext cx="2147400"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s" sz="1050" b="1" u="sng">
                <a:solidFill>
                  <a:srgbClr val="6AE0C0"/>
                </a:solidFill>
                <a:latin typeface="Rubik"/>
                <a:ea typeface="Rubik"/>
                <a:cs typeface="Rubik"/>
                <a:sym typeface="Rubik"/>
                <a:hlinkClick r:id="rId1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WWW.ARBUSTA.NET</a:t>
            </a:r>
            <a:endParaRPr sz="1400" b="1" i="0" u="none" strike="noStrike" cap="none">
              <a:solidFill>
                <a:srgbClr val="6AE0C0"/>
              </a:solidFill>
              <a:latin typeface="Rubik"/>
              <a:ea typeface="Rubik"/>
              <a:cs typeface="Rubik"/>
              <a:sym typeface="Rubi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9"/>
          <p:cNvSpPr txBox="1"/>
          <p:nvPr/>
        </p:nvSpPr>
        <p:spPr>
          <a:xfrm>
            <a:off x="291700" y="165652"/>
            <a:ext cx="363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800" b="1" dirty="0" smtClean="0">
                <a:solidFill>
                  <a:srgbClr val="7223A5"/>
                </a:solidFill>
                <a:latin typeface="Rubik"/>
                <a:ea typeface="Rubik"/>
                <a:cs typeface="Rubik"/>
                <a:sym typeface="Rubik"/>
              </a:rPr>
              <a:t>INFO </a:t>
            </a:r>
            <a:r>
              <a:rPr lang="es" sz="2800" b="1" dirty="0">
                <a:solidFill>
                  <a:srgbClr val="7223A5"/>
                </a:solidFill>
                <a:latin typeface="Rubik"/>
                <a:ea typeface="Rubik"/>
                <a:cs typeface="Rubik"/>
                <a:sym typeface="Rubik"/>
              </a:rPr>
              <a:t>GENERAL |</a:t>
            </a:r>
            <a:endParaRPr sz="2800" b="1" dirty="0">
              <a:solidFill>
                <a:srgbClr val="7223A5"/>
              </a:solidFill>
              <a:latin typeface="Rubik"/>
              <a:ea typeface="Rubik"/>
              <a:cs typeface="Rubik"/>
              <a:sym typeface="Rubik"/>
            </a:endParaRPr>
          </a:p>
        </p:txBody>
      </p:sp>
      <p:pic>
        <p:nvPicPr>
          <p:cNvPr id="142" name="Google Shape;142;p29"/>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43" name="Google Shape;143;p29"/>
          <p:cNvSpPr txBox="1"/>
          <p:nvPr/>
        </p:nvSpPr>
        <p:spPr>
          <a:xfrm>
            <a:off x="814401" y="1806321"/>
            <a:ext cx="7410300" cy="2435540"/>
          </a:xfrm>
          <a:prstGeom prst="rect">
            <a:avLst/>
          </a:prstGeom>
          <a:noFill/>
          <a:ln>
            <a:noFill/>
          </a:ln>
        </p:spPr>
        <p:txBody>
          <a:bodyPr spcFirstLastPara="1" wrap="square" lIns="91425" tIns="91425" rIns="91425" bIns="126000" anchor="t" anchorCtr="0">
            <a:spAutoFit/>
          </a:bodyPr>
          <a:lstStyle/>
          <a:p>
            <a:pPr lvl="0" algn="ctr"/>
            <a:r>
              <a:rPr lang="es-ES" sz="1800" b="1">
                <a:solidFill>
                  <a:srgbClr val="7030A0"/>
                </a:solidFill>
                <a:latin typeface="Roboto Mono" panose="020B0604020202020204" charset="0"/>
                <a:ea typeface="Roboto Mono" panose="020B0604020202020204" charset="0"/>
              </a:rPr>
              <a:t>Es una red para almacenar tus repositorios, sería un repositorio de repositorios. Es uno de los tantos disponibles en internet, y el más popular. GitHub **NO** es lo mismo que Git, aunque funcionen muy bien juntos. Github es un lugar donde podés compartir tu código o encontrar otros proyectos. También actúa como portfolio para cualquier código en el que hayas trabajado.</a:t>
            </a:r>
            <a:endParaRPr lang="es-ES" sz="1800" b="1" dirty="0">
              <a:solidFill>
                <a:srgbClr val="7030A0"/>
              </a:solidFill>
              <a:latin typeface="Roboto Mono" panose="020B0604020202020204" charset="0"/>
              <a:ea typeface="Roboto Mono" panose="020B0604020202020204" charset="0"/>
            </a:endParaRPr>
          </a:p>
        </p:txBody>
      </p:sp>
      <p:pic>
        <p:nvPicPr>
          <p:cNvPr id="2" name="Imagen 1"/>
          <p:cNvPicPr>
            <a:picLocks noChangeAspect="1"/>
          </p:cNvPicPr>
          <p:nvPr/>
        </p:nvPicPr>
        <p:blipFill>
          <a:blip r:embed="rId4"/>
          <a:stretch>
            <a:fillRect/>
          </a:stretch>
        </p:blipFill>
        <p:spPr>
          <a:xfrm>
            <a:off x="3879509" y="130381"/>
            <a:ext cx="690809" cy="65278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cxnSp>
        <p:nvCxnSpPr>
          <p:cNvPr id="148" name="Google Shape;148;p30"/>
          <p:cNvCxnSpPr/>
          <p:nvPr/>
        </p:nvCxnSpPr>
        <p:spPr>
          <a:xfrm rot="10800000" flipH="1">
            <a:off x="811400" y="2476500"/>
            <a:ext cx="7500000" cy="14100"/>
          </a:xfrm>
          <a:prstGeom prst="straightConnector1">
            <a:avLst/>
          </a:prstGeom>
          <a:noFill/>
          <a:ln w="9525" cap="flat" cmpd="sng">
            <a:solidFill>
              <a:srgbClr val="C04091"/>
            </a:solidFill>
            <a:prstDash val="dot"/>
            <a:round/>
            <a:headEnd type="none" w="med" len="med"/>
            <a:tailEnd type="none" w="med" len="med"/>
          </a:ln>
        </p:spPr>
      </p:cxnSp>
      <p:sp>
        <p:nvSpPr>
          <p:cNvPr id="149" name="Google Shape;149;p30"/>
          <p:cNvSpPr txBox="1"/>
          <p:nvPr/>
        </p:nvSpPr>
        <p:spPr>
          <a:xfrm>
            <a:off x="1188027" y="443004"/>
            <a:ext cx="61722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rgbClr val="000000"/>
              </a:buClr>
              <a:buSzPts val="1100"/>
              <a:buFont typeface="Arial"/>
              <a:buNone/>
            </a:pPr>
            <a:r>
              <a:rPr lang="es" sz="2800" b="1" dirty="0">
                <a:solidFill>
                  <a:srgbClr val="060457"/>
                </a:solidFill>
                <a:latin typeface="Rubik"/>
                <a:ea typeface="Rubik"/>
                <a:cs typeface="Rubik"/>
                <a:sym typeface="Rubik"/>
              </a:rPr>
              <a:t>LÍNEA DE TIEMPO </a:t>
            </a:r>
            <a:r>
              <a:rPr lang="es" sz="2800" b="1" dirty="0" smtClean="0">
                <a:solidFill>
                  <a:srgbClr val="060457"/>
                </a:solidFill>
                <a:latin typeface="Rubik"/>
                <a:ea typeface="Rubik"/>
                <a:cs typeface="Rubik"/>
                <a:sym typeface="Rubik"/>
              </a:rPr>
              <a:t> |</a:t>
            </a:r>
            <a:endParaRPr sz="2800" b="1" dirty="0">
              <a:solidFill>
                <a:srgbClr val="060457"/>
              </a:solidFill>
              <a:latin typeface="Rubik"/>
              <a:ea typeface="Rubik"/>
              <a:cs typeface="Rubik"/>
              <a:sym typeface="Rubik"/>
            </a:endParaRPr>
          </a:p>
          <a:p>
            <a:pPr marL="0" lvl="0" indent="0" algn="ctr" rtl="0">
              <a:spcBef>
                <a:spcPts val="0"/>
              </a:spcBef>
              <a:spcAft>
                <a:spcPts val="0"/>
              </a:spcAft>
              <a:buClr>
                <a:srgbClr val="000000"/>
              </a:buClr>
              <a:buSzPts val="1100"/>
              <a:buFont typeface="Arial"/>
              <a:buNone/>
            </a:pPr>
            <a:r>
              <a:rPr lang="es" sz="2800" dirty="0">
                <a:solidFill>
                  <a:srgbClr val="060457"/>
                </a:solidFill>
                <a:latin typeface="Rubik Medium"/>
                <a:ea typeface="Rubik Medium"/>
                <a:cs typeface="Rubik Medium"/>
                <a:sym typeface="Rubik Medium"/>
              </a:rPr>
              <a:t> </a:t>
            </a:r>
            <a:endParaRPr sz="2800" dirty="0">
              <a:solidFill>
                <a:srgbClr val="060457"/>
              </a:solidFill>
              <a:latin typeface="Rubik Medium"/>
              <a:ea typeface="Rubik Medium"/>
              <a:cs typeface="Rubik Medium"/>
              <a:sym typeface="Rubik Medium"/>
            </a:endParaRPr>
          </a:p>
        </p:txBody>
      </p:sp>
      <p:sp>
        <p:nvSpPr>
          <p:cNvPr id="151" name="Google Shape;151;p30"/>
          <p:cNvSpPr txBox="1"/>
          <p:nvPr/>
        </p:nvSpPr>
        <p:spPr>
          <a:xfrm>
            <a:off x="1549640" y="1572027"/>
            <a:ext cx="956700" cy="32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795"/>
              <a:buNone/>
            </a:pPr>
            <a:endParaRPr sz="750">
              <a:solidFill>
                <a:srgbClr val="C04091"/>
              </a:solidFill>
              <a:latin typeface="Rubik Medium"/>
              <a:ea typeface="Rubik Medium"/>
              <a:cs typeface="Rubik Medium"/>
              <a:sym typeface="Rubik Medium"/>
            </a:endParaRPr>
          </a:p>
        </p:txBody>
      </p:sp>
      <p:pic>
        <p:nvPicPr>
          <p:cNvPr id="3" name="Imagen 2"/>
          <p:cNvPicPr>
            <a:picLocks noChangeAspect="1"/>
          </p:cNvPicPr>
          <p:nvPr/>
        </p:nvPicPr>
        <p:blipFill>
          <a:blip r:embed="rId3"/>
          <a:stretch>
            <a:fillRect/>
          </a:stretch>
        </p:blipFill>
        <p:spPr>
          <a:xfrm>
            <a:off x="893618" y="3776732"/>
            <a:ext cx="743816" cy="743816"/>
          </a:xfrm>
          <a:prstGeom prst="rect">
            <a:avLst/>
          </a:prstGeom>
        </p:spPr>
      </p:pic>
      <p:sp>
        <p:nvSpPr>
          <p:cNvPr id="8" name="Google Shape;149;p30"/>
          <p:cNvSpPr txBox="1"/>
          <p:nvPr/>
        </p:nvSpPr>
        <p:spPr>
          <a:xfrm>
            <a:off x="1265526" y="3776732"/>
            <a:ext cx="6431972"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rgbClr val="000000"/>
              </a:buClr>
              <a:buSzPts val="1100"/>
              <a:buFont typeface="Arial"/>
              <a:buNone/>
            </a:pPr>
            <a:r>
              <a:rPr lang="es" sz="2800" dirty="0" smtClean="0">
                <a:solidFill>
                  <a:srgbClr val="060457"/>
                </a:solidFill>
                <a:latin typeface="Rubik Medium"/>
                <a:ea typeface="Rubik Medium"/>
                <a:cs typeface="Rubik Medium"/>
                <a:sym typeface="Rubik Medium"/>
              </a:rPr>
              <a:t> </a:t>
            </a:r>
            <a:endParaRPr sz="2800" dirty="0">
              <a:solidFill>
                <a:srgbClr val="060457"/>
              </a:solidFill>
              <a:latin typeface="Rubik Medium"/>
              <a:ea typeface="Rubik Medium"/>
              <a:cs typeface="Rubik Medium"/>
              <a:sym typeface="Rubik Medium"/>
            </a:endParaRPr>
          </a:p>
        </p:txBody>
      </p:sp>
      <p:pic>
        <p:nvPicPr>
          <p:cNvPr id="2" name="Imagen 1"/>
          <p:cNvPicPr>
            <a:picLocks noChangeAspect="1"/>
          </p:cNvPicPr>
          <p:nvPr/>
        </p:nvPicPr>
        <p:blipFill>
          <a:blip r:embed="rId4"/>
          <a:stretch>
            <a:fillRect/>
          </a:stretch>
        </p:blipFill>
        <p:spPr>
          <a:xfrm>
            <a:off x="381001" y="1263343"/>
            <a:ext cx="8471654" cy="21471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pSp>
        <p:nvGrpSpPr>
          <p:cNvPr id="156" name="Google Shape;156;p31"/>
          <p:cNvGrpSpPr/>
          <p:nvPr/>
        </p:nvGrpSpPr>
        <p:grpSpPr>
          <a:xfrm>
            <a:off x="-53575" y="0"/>
            <a:ext cx="9144000" cy="5143500"/>
            <a:chOff x="0" y="0"/>
            <a:chExt cx="9144000" cy="5143500"/>
          </a:xfrm>
        </p:grpSpPr>
        <p:pic>
          <p:nvPicPr>
            <p:cNvPr id="157" name="Google Shape;157;p31"/>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58" name="Google Shape;158;p31"/>
            <p:cNvPicPr preferRelativeResize="0"/>
            <p:nvPr/>
          </p:nvPicPr>
          <p:blipFill rotWithShape="1">
            <a:blip r:embed="rId4">
              <a:alphaModFix amt="27000"/>
            </a:blip>
            <a:srcRect l="26649" t="17352" r="28681" b="30269"/>
            <a:stretch/>
          </p:blipFill>
          <p:spPr>
            <a:xfrm>
              <a:off x="0" y="0"/>
              <a:ext cx="4476949" cy="5143500"/>
            </a:xfrm>
            <a:prstGeom prst="rect">
              <a:avLst/>
            </a:prstGeom>
            <a:noFill/>
            <a:ln>
              <a:noFill/>
            </a:ln>
          </p:spPr>
        </p:pic>
      </p:grpSp>
      <p:grpSp>
        <p:nvGrpSpPr>
          <p:cNvPr id="159" name="Google Shape;159;p31"/>
          <p:cNvGrpSpPr/>
          <p:nvPr/>
        </p:nvGrpSpPr>
        <p:grpSpPr>
          <a:xfrm>
            <a:off x="-147725" y="0"/>
            <a:ext cx="9315635" cy="5143500"/>
            <a:chOff x="-23775" y="0"/>
            <a:chExt cx="9191550" cy="5143500"/>
          </a:xfrm>
        </p:grpSpPr>
        <p:pic>
          <p:nvPicPr>
            <p:cNvPr id="160" name="Google Shape;160;p31"/>
            <p:cNvPicPr preferRelativeResize="0"/>
            <p:nvPr/>
          </p:nvPicPr>
          <p:blipFill>
            <a:blip r:embed="rId5">
              <a:alphaModFix/>
            </a:blip>
            <a:stretch>
              <a:fillRect/>
            </a:stretch>
          </p:blipFill>
          <p:spPr>
            <a:xfrm rot="10800000">
              <a:off x="-23775" y="0"/>
              <a:ext cx="9191550" cy="5143500"/>
            </a:xfrm>
            <a:prstGeom prst="rect">
              <a:avLst/>
            </a:prstGeom>
            <a:noFill/>
            <a:ln>
              <a:noFill/>
            </a:ln>
          </p:spPr>
        </p:pic>
        <p:pic>
          <p:nvPicPr>
            <p:cNvPr id="161" name="Google Shape;161;p31"/>
            <p:cNvPicPr preferRelativeResize="0"/>
            <p:nvPr/>
          </p:nvPicPr>
          <p:blipFill rotWithShape="1">
            <a:blip r:embed="rId6">
              <a:alphaModFix amt="24000"/>
            </a:blip>
            <a:srcRect l="10007" b="15232"/>
            <a:stretch/>
          </p:blipFill>
          <p:spPr>
            <a:xfrm>
              <a:off x="0" y="1805000"/>
              <a:ext cx="5310126" cy="3338500"/>
            </a:xfrm>
            <a:prstGeom prst="rect">
              <a:avLst/>
            </a:prstGeom>
            <a:noFill/>
            <a:ln>
              <a:noFill/>
            </a:ln>
          </p:spPr>
        </p:pic>
      </p:grpSp>
      <p:pic>
        <p:nvPicPr>
          <p:cNvPr id="162" name="Google Shape;162;p31"/>
          <p:cNvPicPr preferRelativeResize="0"/>
          <p:nvPr/>
        </p:nvPicPr>
        <p:blipFill rotWithShape="1">
          <a:blip r:embed="rId7">
            <a:alphaModFix/>
          </a:blip>
          <a:srcRect l="27260" t="12709" r="25097" b="39973"/>
          <a:stretch/>
        </p:blipFill>
        <p:spPr>
          <a:xfrm>
            <a:off x="8268375" y="4321225"/>
            <a:ext cx="666000" cy="611000"/>
          </a:xfrm>
          <a:prstGeom prst="rect">
            <a:avLst/>
          </a:prstGeom>
          <a:noFill/>
          <a:ln>
            <a:noFill/>
          </a:ln>
        </p:spPr>
      </p:pic>
      <p:sp>
        <p:nvSpPr>
          <p:cNvPr id="163" name="Google Shape;163;p31"/>
          <p:cNvSpPr txBox="1"/>
          <p:nvPr/>
        </p:nvSpPr>
        <p:spPr>
          <a:xfrm>
            <a:off x="272625" y="178400"/>
            <a:ext cx="8094300" cy="5509170"/>
          </a:xfrm>
          <a:prstGeom prst="rect">
            <a:avLst/>
          </a:prstGeom>
          <a:noFill/>
          <a:ln>
            <a:noFill/>
          </a:ln>
        </p:spPr>
        <p:txBody>
          <a:bodyPr spcFirstLastPara="1" wrap="square" lIns="91425" tIns="91425" rIns="91425" bIns="91425" anchor="t" anchorCtr="0">
            <a:spAutoFit/>
          </a:bodyPr>
          <a:lstStyle/>
          <a:p>
            <a:r>
              <a:rPr lang="es-AR" sz="2700" b="1" dirty="0" err="1">
                <a:solidFill>
                  <a:schemeClr val="lt1"/>
                </a:solidFill>
                <a:latin typeface="Rubik"/>
                <a:ea typeface="Rubik"/>
                <a:cs typeface="Rubik"/>
                <a:sym typeface="Rubik"/>
              </a:rPr>
              <a:t>Homework</a:t>
            </a:r>
            <a:r>
              <a:rPr lang="es-AR" sz="2700" b="1" dirty="0">
                <a:solidFill>
                  <a:schemeClr val="lt1"/>
                </a:solidFill>
                <a:latin typeface="Rubik"/>
                <a:ea typeface="Rubik"/>
                <a:cs typeface="Rubik"/>
                <a:sym typeface="Rubik"/>
              </a:rPr>
              <a:t>: </a:t>
            </a:r>
            <a:r>
              <a:rPr lang="es-AR" sz="2700" b="1" dirty="0" err="1">
                <a:solidFill>
                  <a:schemeClr val="lt1"/>
                </a:solidFill>
                <a:latin typeface="Rubik"/>
                <a:ea typeface="Rubik"/>
                <a:cs typeface="Rubik"/>
                <a:sym typeface="Rubik"/>
              </a:rPr>
              <a:t>Git</a:t>
            </a:r>
            <a:r>
              <a:rPr lang="es" sz="2700" b="1" dirty="0" smtClean="0">
                <a:solidFill>
                  <a:schemeClr val="lt1"/>
                </a:solidFill>
                <a:latin typeface="Rubik"/>
                <a:ea typeface="Rubik"/>
                <a:cs typeface="Rubik"/>
                <a:sym typeface="Rubik"/>
              </a:rPr>
              <a:t>|</a:t>
            </a:r>
          </a:p>
          <a:p>
            <a:r>
              <a:rPr lang="es-AR" sz="2700" b="1" dirty="0" smtClean="0">
                <a:solidFill>
                  <a:schemeClr val="lt1"/>
                </a:solidFill>
                <a:latin typeface="Rubik"/>
                <a:ea typeface="Rubik"/>
                <a:cs typeface="Rubik"/>
                <a:sym typeface="Rubik"/>
              </a:rPr>
              <a:t>Pre-requisitos</a:t>
            </a:r>
          </a:p>
          <a:p>
            <a:r>
              <a:rPr lang="es-ES" dirty="0" smtClean="0">
                <a:solidFill>
                  <a:schemeClr val="lt1"/>
                </a:solidFill>
                <a:latin typeface="Rubik"/>
                <a:ea typeface="Rubik"/>
                <a:cs typeface="Rubik"/>
                <a:sym typeface="Rubik"/>
              </a:rPr>
              <a:t>* Crear </a:t>
            </a:r>
            <a:r>
              <a:rPr lang="es-ES" dirty="0">
                <a:solidFill>
                  <a:schemeClr val="lt1"/>
                </a:solidFill>
                <a:latin typeface="Rubik"/>
                <a:ea typeface="Rubik"/>
                <a:cs typeface="Rubik"/>
                <a:sym typeface="Rubik"/>
              </a:rPr>
              <a:t>una cuenta en [Github.com](</a:t>
            </a:r>
            <a:r>
              <a:rPr lang="es-ES" dirty="0">
                <a:solidFill>
                  <a:schemeClr val="lt1"/>
                </a:solidFill>
                <a:latin typeface="Rubik"/>
                <a:ea typeface="Rubik"/>
                <a:cs typeface="Rubik"/>
                <a:sym typeface="Rubik"/>
                <a:hlinkClick r:id="rId8"/>
              </a:rPr>
              <a:t>https://www.github.com</a:t>
            </a:r>
            <a:r>
              <a:rPr lang="es-ES" dirty="0" smtClean="0">
                <a:solidFill>
                  <a:schemeClr val="lt1"/>
                </a:solidFill>
                <a:latin typeface="Rubik"/>
                <a:ea typeface="Rubik"/>
                <a:cs typeface="Rubik"/>
                <a:sym typeface="Rubik"/>
                <a:hlinkClick r:id="rId8"/>
              </a:rPr>
              <a:t>/</a:t>
            </a:r>
            <a:r>
              <a:rPr lang="es-ES" dirty="0" smtClean="0">
                <a:solidFill>
                  <a:schemeClr val="lt1"/>
                </a:solidFill>
                <a:latin typeface="Rubik"/>
                <a:ea typeface="Rubik"/>
                <a:cs typeface="Rubik"/>
                <a:sym typeface="Rubik"/>
              </a:rPr>
              <a:t>).</a:t>
            </a:r>
          </a:p>
          <a:p>
            <a:endParaRPr lang="es-ES" dirty="0">
              <a:solidFill>
                <a:schemeClr val="lt1"/>
              </a:solidFill>
              <a:latin typeface="Rubik"/>
              <a:ea typeface="Rubik"/>
              <a:cs typeface="Rubik"/>
              <a:sym typeface="Rubik"/>
            </a:endParaRPr>
          </a:p>
          <a:p>
            <a:r>
              <a:rPr lang="es-ES" dirty="0" smtClean="0">
                <a:solidFill>
                  <a:schemeClr val="lt1"/>
                </a:solidFill>
                <a:latin typeface="Rubik"/>
                <a:ea typeface="Rubik"/>
                <a:cs typeface="Rubik"/>
                <a:sym typeface="Rubik"/>
              </a:rPr>
              <a:t>* Si </a:t>
            </a:r>
            <a:r>
              <a:rPr lang="es-ES" dirty="0">
                <a:solidFill>
                  <a:schemeClr val="lt1"/>
                </a:solidFill>
                <a:latin typeface="Rubik"/>
                <a:ea typeface="Rubik"/>
                <a:cs typeface="Rubik"/>
                <a:sym typeface="Rubik"/>
              </a:rPr>
              <a:t>usas una computadora con Windows, puedes instalar la terminal de comandos _</a:t>
            </a:r>
            <a:r>
              <a:rPr lang="es-ES" dirty="0" err="1">
                <a:solidFill>
                  <a:schemeClr val="lt1"/>
                </a:solidFill>
                <a:latin typeface="Rubik"/>
                <a:ea typeface="Rubik"/>
                <a:cs typeface="Rubik"/>
                <a:sym typeface="Rubik"/>
              </a:rPr>
              <a:t>git-bash</a:t>
            </a:r>
            <a:r>
              <a:rPr lang="es-ES" dirty="0">
                <a:solidFill>
                  <a:schemeClr val="lt1"/>
                </a:solidFill>
                <a:latin typeface="Rubik"/>
                <a:ea typeface="Rubik"/>
                <a:cs typeface="Rubik"/>
                <a:sym typeface="Rubik"/>
              </a:rPr>
              <a:t>_ haciendo </a:t>
            </a:r>
            <a:r>
              <a:rPr lang="es-ES" dirty="0" err="1">
                <a:solidFill>
                  <a:schemeClr val="lt1"/>
                </a:solidFill>
                <a:latin typeface="Rubik"/>
                <a:ea typeface="Rubik"/>
                <a:cs typeface="Rubik"/>
                <a:sym typeface="Rubik"/>
              </a:rPr>
              <a:t>click</a:t>
            </a:r>
            <a:r>
              <a:rPr lang="es-ES" dirty="0">
                <a:solidFill>
                  <a:schemeClr val="lt1"/>
                </a:solidFill>
                <a:latin typeface="Rubik"/>
                <a:ea typeface="Rubik"/>
                <a:cs typeface="Rubik"/>
                <a:sym typeface="Rubik"/>
              </a:rPr>
              <a:t> [acá](</a:t>
            </a:r>
            <a:r>
              <a:rPr lang="es-ES" dirty="0">
                <a:solidFill>
                  <a:schemeClr val="lt1"/>
                </a:solidFill>
                <a:latin typeface="Rubik"/>
                <a:ea typeface="Rubik"/>
                <a:cs typeface="Rubik"/>
                <a:sym typeface="Rubik"/>
                <a:hlinkClick r:id="rId9"/>
              </a:rPr>
              <a:t>https://git-for-windows.github.io</a:t>
            </a:r>
            <a:r>
              <a:rPr lang="es-ES" dirty="0" smtClean="0">
                <a:solidFill>
                  <a:schemeClr val="lt1"/>
                </a:solidFill>
                <a:latin typeface="Rubik"/>
                <a:ea typeface="Rubik"/>
                <a:cs typeface="Rubik"/>
                <a:sym typeface="Rubik"/>
                <a:hlinkClick r:id="rId9"/>
              </a:rPr>
              <a:t>/</a:t>
            </a:r>
            <a:r>
              <a:rPr lang="es-ES" dirty="0" smtClean="0">
                <a:solidFill>
                  <a:schemeClr val="lt1"/>
                </a:solidFill>
                <a:latin typeface="Rubik"/>
                <a:ea typeface="Rubik"/>
                <a:cs typeface="Rubik"/>
                <a:sym typeface="Rubik"/>
              </a:rPr>
              <a:t>).</a:t>
            </a:r>
          </a:p>
          <a:p>
            <a:endParaRPr lang="es-ES" dirty="0">
              <a:solidFill>
                <a:schemeClr val="lt1"/>
              </a:solidFill>
              <a:latin typeface="Rubik"/>
              <a:ea typeface="Rubik"/>
              <a:cs typeface="Rubik"/>
              <a:sym typeface="Rubik"/>
            </a:endParaRPr>
          </a:p>
          <a:p>
            <a:r>
              <a:rPr lang="es-ES" dirty="0" smtClean="0">
                <a:solidFill>
                  <a:schemeClr val="lt1"/>
                </a:solidFill>
                <a:latin typeface="Rubik"/>
                <a:ea typeface="Rubik"/>
                <a:cs typeface="Rubik"/>
                <a:sym typeface="Rubik"/>
              </a:rPr>
              <a:t>* Si </a:t>
            </a:r>
            <a:r>
              <a:rPr lang="es-ES" dirty="0">
                <a:solidFill>
                  <a:schemeClr val="lt1"/>
                </a:solidFill>
                <a:latin typeface="Rubik"/>
                <a:ea typeface="Rubik"/>
                <a:cs typeface="Rubik"/>
                <a:sym typeface="Rubik"/>
              </a:rPr>
              <a:t>usas Mac, `</a:t>
            </a:r>
            <a:r>
              <a:rPr lang="es-ES" dirty="0" err="1">
                <a:solidFill>
                  <a:schemeClr val="lt1"/>
                </a:solidFill>
                <a:latin typeface="Rubik"/>
                <a:ea typeface="Rubik"/>
                <a:cs typeface="Rubik"/>
                <a:sym typeface="Rubik"/>
              </a:rPr>
              <a:t>git</a:t>
            </a:r>
            <a:r>
              <a:rPr lang="es-ES" dirty="0">
                <a:solidFill>
                  <a:schemeClr val="lt1"/>
                </a:solidFill>
                <a:latin typeface="Rubik"/>
                <a:ea typeface="Rubik"/>
                <a:cs typeface="Rubik"/>
                <a:sym typeface="Rubik"/>
              </a:rPr>
              <a:t>` viene pre-instalado y puedes acceder desde la terminal pulsando ⌘+Espacio y escribiendo "terminal". Puedes asegurarte de que </a:t>
            </a:r>
            <a:r>
              <a:rPr lang="es-ES" dirty="0" err="1">
                <a:solidFill>
                  <a:schemeClr val="lt1"/>
                </a:solidFill>
                <a:latin typeface="Rubik"/>
                <a:ea typeface="Rubik"/>
                <a:cs typeface="Rubik"/>
                <a:sym typeface="Rubik"/>
              </a:rPr>
              <a:t>git</a:t>
            </a:r>
            <a:r>
              <a:rPr lang="es-ES" dirty="0">
                <a:solidFill>
                  <a:schemeClr val="lt1"/>
                </a:solidFill>
                <a:latin typeface="Rubik"/>
                <a:ea typeface="Rubik"/>
                <a:cs typeface="Rubik"/>
                <a:sym typeface="Rubik"/>
              </a:rPr>
              <a:t> está instalado escribiendo `</a:t>
            </a:r>
            <a:r>
              <a:rPr lang="es-ES" dirty="0" err="1">
                <a:solidFill>
                  <a:schemeClr val="lt1"/>
                </a:solidFill>
                <a:latin typeface="Rubik"/>
                <a:ea typeface="Rubik"/>
                <a:cs typeface="Rubik"/>
                <a:sym typeface="Rubik"/>
              </a:rPr>
              <a:t>which</a:t>
            </a:r>
            <a:r>
              <a:rPr lang="es-ES" dirty="0">
                <a:solidFill>
                  <a:schemeClr val="lt1"/>
                </a:solidFill>
                <a:latin typeface="Rubik"/>
                <a:ea typeface="Rubik"/>
                <a:cs typeface="Rubik"/>
                <a:sym typeface="Rubik"/>
              </a:rPr>
              <a:t> </a:t>
            </a:r>
            <a:r>
              <a:rPr lang="es-ES" dirty="0" err="1">
                <a:solidFill>
                  <a:schemeClr val="lt1"/>
                </a:solidFill>
                <a:latin typeface="Rubik"/>
                <a:ea typeface="Rubik"/>
                <a:cs typeface="Rubik"/>
                <a:sym typeface="Rubik"/>
              </a:rPr>
              <a:t>git</a:t>
            </a:r>
            <a:r>
              <a:rPr lang="es-ES" dirty="0">
                <a:solidFill>
                  <a:schemeClr val="lt1"/>
                </a:solidFill>
                <a:latin typeface="Rubik"/>
                <a:ea typeface="Rubik"/>
                <a:cs typeface="Rubik"/>
                <a:sym typeface="Rubik"/>
              </a:rPr>
              <a:t>` en la terminal y pulsando </a:t>
            </a:r>
            <a:r>
              <a:rPr lang="es-ES" dirty="0" err="1">
                <a:solidFill>
                  <a:schemeClr val="lt1"/>
                </a:solidFill>
                <a:latin typeface="Rubik"/>
                <a:ea typeface="Rubik"/>
                <a:cs typeface="Rubik"/>
                <a:sym typeface="Rubik"/>
              </a:rPr>
              <a:t>Enter</a:t>
            </a:r>
            <a:r>
              <a:rPr lang="es-ES" dirty="0">
                <a:solidFill>
                  <a:schemeClr val="lt1"/>
                </a:solidFill>
                <a:latin typeface="Rubik"/>
                <a:ea typeface="Rubik"/>
                <a:cs typeface="Rubik"/>
                <a:sym typeface="Rubik"/>
              </a:rPr>
              <a:t>, si aparece la ruta de un archivo está todo correcto. En algunas ocasiones, podrías ser </a:t>
            </a:r>
            <a:r>
              <a:rPr lang="es-ES" dirty="0" err="1">
                <a:solidFill>
                  <a:schemeClr val="lt1"/>
                </a:solidFill>
                <a:latin typeface="Rubik"/>
                <a:ea typeface="Rubik"/>
                <a:cs typeface="Rubik"/>
                <a:sym typeface="Rubik"/>
              </a:rPr>
              <a:t>redireccionado</a:t>
            </a:r>
            <a:r>
              <a:rPr lang="es-ES" dirty="0">
                <a:solidFill>
                  <a:schemeClr val="lt1"/>
                </a:solidFill>
                <a:latin typeface="Rubik"/>
                <a:ea typeface="Rubik"/>
                <a:cs typeface="Rubik"/>
                <a:sym typeface="Rubik"/>
              </a:rPr>
              <a:t> a la descarga de la línea de comandos de </a:t>
            </a:r>
            <a:r>
              <a:rPr lang="es-ES" dirty="0" err="1">
                <a:solidFill>
                  <a:schemeClr val="lt1"/>
                </a:solidFill>
                <a:latin typeface="Rubik"/>
                <a:ea typeface="Rubik"/>
                <a:cs typeface="Rubik"/>
                <a:sym typeface="Rubik"/>
              </a:rPr>
              <a:t>Xcode</a:t>
            </a:r>
            <a:r>
              <a:rPr lang="es-ES" dirty="0">
                <a:solidFill>
                  <a:schemeClr val="lt1"/>
                </a:solidFill>
                <a:latin typeface="Rubik"/>
                <a:ea typeface="Rubik"/>
                <a:cs typeface="Rubik"/>
                <a:sym typeface="Rubik"/>
              </a:rPr>
              <a:t>, sigue las instrucciones</a:t>
            </a:r>
            <a:r>
              <a:rPr lang="es-ES" dirty="0" smtClean="0">
                <a:solidFill>
                  <a:schemeClr val="lt1"/>
                </a:solidFill>
                <a:latin typeface="Rubik"/>
                <a:ea typeface="Rubik"/>
                <a:cs typeface="Rubik"/>
                <a:sym typeface="Rubik"/>
              </a:rPr>
              <a:t>.</a:t>
            </a:r>
          </a:p>
          <a:p>
            <a:endParaRPr lang="es-ES" dirty="0">
              <a:solidFill>
                <a:schemeClr val="lt1"/>
              </a:solidFill>
              <a:latin typeface="Rubik"/>
              <a:ea typeface="Rubik"/>
              <a:cs typeface="Rubik"/>
              <a:sym typeface="Rubik"/>
            </a:endParaRPr>
          </a:p>
          <a:p>
            <a:r>
              <a:rPr lang="es-ES" dirty="0" smtClean="0">
                <a:solidFill>
                  <a:schemeClr val="lt1"/>
                </a:solidFill>
                <a:latin typeface="Rubik"/>
                <a:ea typeface="Rubik"/>
                <a:cs typeface="Rubik"/>
                <a:sym typeface="Rubik"/>
              </a:rPr>
              <a:t>* Si </a:t>
            </a:r>
            <a:r>
              <a:rPr lang="es-ES" dirty="0">
                <a:solidFill>
                  <a:schemeClr val="lt1"/>
                </a:solidFill>
                <a:latin typeface="Rubik"/>
                <a:ea typeface="Rubik"/>
                <a:cs typeface="Rubik"/>
                <a:sym typeface="Rubik"/>
              </a:rPr>
              <a:t>usas Linux, tal vez necesites instalar </a:t>
            </a:r>
            <a:r>
              <a:rPr lang="es-ES" dirty="0" err="1">
                <a:solidFill>
                  <a:schemeClr val="lt1"/>
                </a:solidFill>
                <a:latin typeface="Rubik"/>
                <a:ea typeface="Rubik"/>
                <a:cs typeface="Rubik"/>
                <a:sym typeface="Rubik"/>
              </a:rPr>
              <a:t>git</a:t>
            </a:r>
            <a:r>
              <a:rPr lang="es-ES" dirty="0">
                <a:solidFill>
                  <a:schemeClr val="lt1"/>
                </a:solidFill>
                <a:latin typeface="Rubik"/>
                <a:ea typeface="Rubik"/>
                <a:cs typeface="Rubik"/>
                <a:sym typeface="Rubik"/>
              </a:rPr>
              <a:t> accediendo a tu terminal e ingresado `</a:t>
            </a:r>
            <a:r>
              <a:rPr lang="es-ES" dirty="0" err="1">
                <a:solidFill>
                  <a:schemeClr val="lt1"/>
                </a:solidFill>
                <a:latin typeface="Rubik"/>
                <a:ea typeface="Rubik"/>
                <a:cs typeface="Rubik"/>
                <a:sym typeface="Rubik"/>
              </a:rPr>
              <a:t>apt-get</a:t>
            </a:r>
            <a:r>
              <a:rPr lang="es-ES" dirty="0">
                <a:solidFill>
                  <a:schemeClr val="lt1"/>
                </a:solidFill>
                <a:latin typeface="Rubik"/>
                <a:ea typeface="Rubik"/>
                <a:cs typeface="Rubik"/>
                <a:sym typeface="Rubik"/>
              </a:rPr>
              <a:t> </a:t>
            </a:r>
            <a:r>
              <a:rPr lang="es-ES" dirty="0" err="1">
                <a:solidFill>
                  <a:schemeClr val="lt1"/>
                </a:solidFill>
                <a:latin typeface="Rubik"/>
                <a:ea typeface="Rubik"/>
                <a:cs typeface="Rubik"/>
                <a:sym typeface="Rubik"/>
              </a:rPr>
              <a:t>install</a:t>
            </a:r>
            <a:r>
              <a:rPr lang="es-ES" dirty="0">
                <a:solidFill>
                  <a:schemeClr val="lt1"/>
                </a:solidFill>
                <a:latin typeface="Rubik"/>
                <a:ea typeface="Rubik"/>
                <a:cs typeface="Rubik"/>
                <a:sym typeface="Rubik"/>
              </a:rPr>
              <a:t> </a:t>
            </a:r>
            <a:r>
              <a:rPr lang="es-ES" dirty="0" err="1">
                <a:solidFill>
                  <a:schemeClr val="lt1"/>
                </a:solidFill>
                <a:latin typeface="Rubik"/>
                <a:ea typeface="Rubik"/>
                <a:cs typeface="Rubik"/>
                <a:sym typeface="Rubik"/>
              </a:rPr>
              <a:t>git</a:t>
            </a:r>
            <a:r>
              <a:rPr lang="es-ES" dirty="0" smtClean="0">
                <a:solidFill>
                  <a:schemeClr val="lt1"/>
                </a:solidFill>
                <a:latin typeface="Rubik"/>
                <a:ea typeface="Rubik"/>
                <a:cs typeface="Rubik"/>
                <a:sym typeface="Rubik"/>
              </a:rPr>
              <a:t>`</a:t>
            </a:r>
          </a:p>
          <a:p>
            <a:endParaRPr lang="es-ES" dirty="0">
              <a:solidFill>
                <a:schemeClr val="lt1"/>
              </a:solidFill>
              <a:latin typeface="Rubik"/>
              <a:ea typeface="Rubik"/>
              <a:cs typeface="Rubik"/>
              <a:sym typeface="Rubik"/>
            </a:endParaRPr>
          </a:p>
          <a:p>
            <a:r>
              <a:rPr lang="es-ES" dirty="0">
                <a:solidFill>
                  <a:schemeClr val="lt1"/>
                </a:solidFill>
                <a:latin typeface="Rubik"/>
                <a:ea typeface="Rubik"/>
                <a:cs typeface="Rubik"/>
                <a:sym typeface="Rubik"/>
              </a:rPr>
              <a:t>* Si tienes problemas instalando </a:t>
            </a:r>
            <a:r>
              <a:rPr lang="es-ES" dirty="0" err="1">
                <a:solidFill>
                  <a:schemeClr val="lt1"/>
                </a:solidFill>
                <a:latin typeface="Rubik"/>
                <a:ea typeface="Rubik"/>
                <a:cs typeface="Rubik"/>
                <a:sym typeface="Rubik"/>
              </a:rPr>
              <a:t>Git</a:t>
            </a:r>
            <a:r>
              <a:rPr lang="es-ES" dirty="0">
                <a:solidFill>
                  <a:schemeClr val="lt1"/>
                </a:solidFill>
                <a:latin typeface="Rubik"/>
                <a:ea typeface="Rubik"/>
                <a:cs typeface="Rubik"/>
                <a:sym typeface="Rubik"/>
              </a:rPr>
              <a:t>, este recurso puede servir de ayuda: [https://git-scm.com/book/en/v2/Getting-Started-Installing-Git](https://git-scm.com/book/en/v2/Getting-Started-Installing-Git)</a:t>
            </a:r>
            <a:endParaRPr lang="es-AR" dirty="0">
              <a:solidFill>
                <a:schemeClr val="lt1"/>
              </a:solidFill>
              <a:latin typeface="Rubik"/>
              <a:ea typeface="Rubik"/>
              <a:cs typeface="Rubik"/>
              <a:sym typeface="Rubik"/>
            </a:endParaRPr>
          </a:p>
          <a:p>
            <a:endParaRPr lang="es" sz="2700" b="1" dirty="0">
              <a:solidFill>
                <a:schemeClr val="lt1"/>
              </a:solidFill>
              <a:latin typeface="Rubik"/>
              <a:ea typeface="Rubik"/>
              <a:cs typeface="Rubik"/>
              <a:sym typeface="Rubik"/>
            </a:endParaRPr>
          </a:p>
          <a:p>
            <a:endParaRPr sz="2700" b="1" dirty="0">
              <a:solidFill>
                <a:schemeClr val="lt1"/>
              </a:solidFill>
              <a:latin typeface="Rubik"/>
              <a:ea typeface="Rubik"/>
              <a:cs typeface="Rubik"/>
              <a:sym typeface="Rubik"/>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p:nvPr/>
        </p:nvSpPr>
        <p:spPr>
          <a:xfrm>
            <a:off x="-1" y="265175"/>
            <a:ext cx="8589819" cy="615523"/>
          </a:xfrm>
          <a:prstGeom prst="rect">
            <a:avLst/>
          </a:prstGeom>
          <a:noFill/>
          <a:ln>
            <a:noFill/>
          </a:ln>
        </p:spPr>
        <p:txBody>
          <a:bodyPr spcFirstLastPara="1" wrap="square" lIns="91425" tIns="91425" rIns="91425" bIns="91425" anchor="t" anchorCtr="0">
            <a:spAutoFit/>
          </a:bodyPr>
          <a:lstStyle/>
          <a:p>
            <a:pPr lvl="0" algn="ctr"/>
            <a:r>
              <a:rPr lang="es-ES" sz="2800" b="1" dirty="0">
                <a:solidFill>
                  <a:srgbClr val="7223A5"/>
                </a:solidFill>
                <a:latin typeface="Rubik"/>
                <a:ea typeface="Rubik"/>
                <a:cs typeface="Rubik"/>
                <a:sym typeface="Rubik"/>
              </a:rPr>
              <a:t>Comandos básicos de terminal</a:t>
            </a:r>
            <a:endParaRPr sz="2800" b="1" dirty="0">
              <a:solidFill>
                <a:srgbClr val="7223A5"/>
              </a:solidFill>
              <a:latin typeface="Rubik"/>
              <a:ea typeface="Rubik"/>
              <a:cs typeface="Rubik"/>
              <a:sym typeface="Rubik"/>
            </a:endParaRPr>
          </a:p>
        </p:txBody>
      </p:sp>
      <p:pic>
        <p:nvPicPr>
          <p:cNvPr id="169" name="Google Shape;169;p32"/>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70" name="Google Shape;170;p32"/>
          <p:cNvSpPr txBox="1"/>
          <p:nvPr/>
        </p:nvSpPr>
        <p:spPr>
          <a:xfrm>
            <a:off x="173183" y="673475"/>
            <a:ext cx="8492835" cy="4528420"/>
          </a:xfrm>
          <a:prstGeom prst="rect">
            <a:avLst/>
          </a:prstGeom>
          <a:noFill/>
          <a:ln>
            <a:noFill/>
          </a:ln>
        </p:spPr>
        <p:txBody>
          <a:bodyPr spcFirstLastPara="1" wrap="square" lIns="91425" tIns="91425" rIns="91425" bIns="126000" anchor="t" anchorCtr="0">
            <a:spAutoFit/>
          </a:bodyPr>
          <a:lstStyle/>
          <a:p>
            <a:r>
              <a:rPr lang="es-ES" sz="800" dirty="0" smtClean="0">
                <a:solidFill>
                  <a:srgbClr val="7030A0"/>
                </a:solidFill>
                <a:latin typeface="Roboto Mono" panose="020B0604020202020204" charset="0"/>
                <a:ea typeface="Roboto Mono" panose="020B0604020202020204" charset="0"/>
              </a:rPr>
              <a:t>Usaremos </a:t>
            </a:r>
            <a:r>
              <a:rPr lang="es-ES" sz="800" dirty="0">
                <a:solidFill>
                  <a:srgbClr val="7030A0"/>
                </a:solidFill>
                <a:latin typeface="Roboto Mono" panose="020B0604020202020204" charset="0"/>
                <a:ea typeface="Roboto Mono" panose="020B0604020202020204" charset="0"/>
              </a:rPr>
              <a:t>la "terminal" o "línea de comandos" durante tu tiempo en </a:t>
            </a:r>
            <a:r>
              <a:rPr lang="es-ES" sz="800" dirty="0" err="1">
                <a:solidFill>
                  <a:srgbClr val="7030A0"/>
                </a:solidFill>
                <a:latin typeface="Roboto Mono" panose="020B0604020202020204" charset="0"/>
                <a:ea typeface="Roboto Mono" panose="020B0604020202020204" charset="0"/>
              </a:rPr>
              <a:t>devJump</a:t>
            </a:r>
            <a:r>
              <a:rPr lang="es-ES" sz="800" dirty="0">
                <a:solidFill>
                  <a:srgbClr val="7030A0"/>
                </a:solidFill>
                <a:latin typeface="Roboto Mono" panose="020B0604020202020204" charset="0"/>
                <a:ea typeface="Roboto Mono" panose="020B0604020202020204" charset="0"/>
              </a:rPr>
              <a:t>. Si estás en una computadora con Mac o Linux, deberías tener la terminal y </a:t>
            </a:r>
            <a:r>
              <a:rPr lang="es-ES" sz="800" dirty="0" err="1">
                <a:solidFill>
                  <a:srgbClr val="7030A0"/>
                </a:solidFill>
                <a:latin typeface="Roboto Mono" panose="020B0604020202020204" charset="0"/>
                <a:ea typeface="Roboto Mono" panose="020B0604020202020204" charset="0"/>
              </a:rPr>
              <a:t>git</a:t>
            </a:r>
            <a:r>
              <a:rPr lang="es-ES" sz="800" dirty="0">
                <a:solidFill>
                  <a:srgbClr val="7030A0"/>
                </a:solidFill>
                <a:latin typeface="Roboto Mono" panose="020B0604020202020204" charset="0"/>
                <a:ea typeface="Roboto Mono" panose="020B0604020202020204" charset="0"/>
              </a:rPr>
              <a:t> ya instalados. Si estás en una máquina con Windows, te recomendamos instalar ["</a:t>
            </a:r>
            <a:r>
              <a:rPr lang="es-ES" sz="800" dirty="0" err="1">
                <a:solidFill>
                  <a:srgbClr val="7030A0"/>
                </a:solidFill>
                <a:latin typeface="Roboto Mono" panose="020B0604020202020204" charset="0"/>
                <a:ea typeface="Roboto Mono" panose="020B0604020202020204" charset="0"/>
              </a:rPr>
              <a:t>git-bash</a:t>
            </a:r>
            <a:r>
              <a:rPr lang="es-ES" sz="800" dirty="0">
                <a:solidFill>
                  <a:srgbClr val="7030A0"/>
                </a:solidFill>
                <a:latin typeface="Roboto Mono" panose="020B0604020202020204" charset="0"/>
                <a:ea typeface="Roboto Mono" panose="020B0604020202020204" charset="0"/>
              </a:rPr>
              <a:t>"](https://git-for-windows.github.io/).</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Dentro de nuestra terminal podemos: revisar nuestra estructura de archivos, añadir, eliminar y modificar archivos, y muchas cosas más. La terminal es una herramienta muy poderosa para los desarrolladores y vas a usarla mucho en tu carrera profesional. Al principio puede parecer aterrador, pero con el tiempo terminarás disfrutando su uso, así que es mejor acostumbrarse ahora. Para comenzar, aprenderemos los comandos "básicos":</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List</a:t>
            </a:r>
            <a:r>
              <a:rPr lang="es-ES" sz="800" dirty="0">
                <a:solidFill>
                  <a:srgbClr val="7030A0"/>
                </a:solidFill>
                <a:latin typeface="Roboto Mono" panose="020B0604020202020204" charset="0"/>
                <a:ea typeface="Roboto Mono" panose="020B0604020202020204" charset="0"/>
              </a:rPr>
              <a:t>": Nos permite ver el contenido de la carpeta donde nos encontramos.</a:t>
            </a: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bash</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  $ </a:t>
            </a:r>
            <a:r>
              <a:rPr lang="es-ES" sz="800" dirty="0" err="1">
                <a:solidFill>
                  <a:srgbClr val="7030A0"/>
                </a:solidFill>
                <a:latin typeface="Roboto Mono" panose="020B0604020202020204" charset="0"/>
                <a:ea typeface="Roboto Mono" panose="020B0604020202020204" charset="0"/>
              </a:rPr>
              <a:t>ls</a:t>
            </a:r>
            <a:endParaRPr lang="es-ES" sz="800" dirty="0">
              <a:solidFill>
                <a:srgbClr val="7030A0"/>
              </a:solidFill>
              <a:latin typeface="Roboto Mono" panose="020B0604020202020204" charset="0"/>
              <a:ea typeface="Roboto Mono" panose="020B0604020202020204" charset="0"/>
            </a:endParaRPr>
          </a:p>
          <a:p>
            <a:r>
              <a:rPr lang="es-ES" sz="800" dirty="0" smtClean="0">
                <a:solidFill>
                  <a:srgbClr val="7030A0"/>
                </a:solidFill>
                <a:latin typeface="Roboto Mono" panose="020B0604020202020204" charset="0"/>
                <a:ea typeface="Roboto Mono" panose="020B0604020202020204" charset="0"/>
              </a:rPr>
              <a:t>```</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Change</a:t>
            </a:r>
            <a:r>
              <a:rPr lang="es-ES" sz="800" dirty="0">
                <a:solidFill>
                  <a:srgbClr val="7030A0"/>
                </a:solidFill>
                <a:latin typeface="Roboto Mono" panose="020B0604020202020204" charset="0"/>
                <a:ea typeface="Roboto Mono" panose="020B0604020202020204" charset="0"/>
              </a:rPr>
              <a:t> </a:t>
            </a:r>
            <a:r>
              <a:rPr lang="es-ES" sz="800" dirty="0" err="1">
                <a:solidFill>
                  <a:srgbClr val="7030A0"/>
                </a:solidFill>
                <a:latin typeface="Roboto Mono" panose="020B0604020202020204" charset="0"/>
                <a:ea typeface="Roboto Mono" panose="020B0604020202020204" charset="0"/>
              </a:rPr>
              <a:t>Directory</a:t>
            </a:r>
            <a:r>
              <a:rPr lang="es-ES" sz="800" dirty="0">
                <a:solidFill>
                  <a:srgbClr val="7030A0"/>
                </a:solidFill>
                <a:latin typeface="Roboto Mono" panose="020B0604020202020204" charset="0"/>
                <a:ea typeface="Roboto Mono" panose="020B0604020202020204" charset="0"/>
              </a:rPr>
              <a:t>": Nos permite movernos a una nueva carpeta o "directorio"</a:t>
            </a: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bash</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  $ cd [carpeta]</a:t>
            </a:r>
          </a:p>
          <a:p>
            <a:r>
              <a:rPr lang="es-ES" sz="800" dirty="0">
                <a:solidFill>
                  <a:srgbClr val="7030A0"/>
                </a:solidFill>
                <a:latin typeface="Roboto Mono" panose="020B0604020202020204" charset="0"/>
                <a:ea typeface="Roboto Mono" panose="020B0604020202020204" charset="0"/>
              </a:rPr>
              <a:t>```</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Make</a:t>
            </a:r>
            <a:r>
              <a:rPr lang="es-ES" sz="800" dirty="0">
                <a:solidFill>
                  <a:srgbClr val="7030A0"/>
                </a:solidFill>
                <a:latin typeface="Roboto Mono" panose="020B0604020202020204" charset="0"/>
                <a:ea typeface="Roboto Mono" panose="020B0604020202020204" charset="0"/>
              </a:rPr>
              <a:t> </a:t>
            </a:r>
            <a:r>
              <a:rPr lang="es-ES" sz="800" dirty="0" err="1">
                <a:solidFill>
                  <a:srgbClr val="7030A0"/>
                </a:solidFill>
                <a:latin typeface="Roboto Mono" panose="020B0604020202020204" charset="0"/>
                <a:ea typeface="Roboto Mono" panose="020B0604020202020204" charset="0"/>
              </a:rPr>
              <a:t>Directory</a:t>
            </a:r>
            <a:r>
              <a:rPr lang="es-ES" sz="800" dirty="0">
                <a:solidFill>
                  <a:srgbClr val="7030A0"/>
                </a:solidFill>
                <a:latin typeface="Roboto Mono" panose="020B0604020202020204" charset="0"/>
                <a:ea typeface="Roboto Mono" panose="020B0604020202020204" charset="0"/>
              </a:rPr>
              <a:t>": Crea una nueva carpeta en el directorio donde nos encontramos actualmente.</a:t>
            </a: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bash</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  $ </a:t>
            </a:r>
            <a:r>
              <a:rPr lang="es-ES" sz="800" dirty="0" err="1">
                <a:solidFill>
                  <a:srgbClr val="7030A0"/>
                </a:solidFill>
                <a:latin typeface="Roboto Mono" panose="020B0604020202020204" charset="0"/>
                <a:ea typeface="Roboto Mono" panose="020B0604020202020204" charset="0"/>
              </a:rPr>
              <a:t>mkdir</a:t>
            </a:r>
            <a:r>
              <a:rPr lang="es-ES" sz="800" dirty="0">
                <a:solidFill>
                  <a:srgbClr val="7030A0"/>
                </a:solidFill>
                <a:latin typeface="Roboto Mono" panose="020B0604020202020204" charset="0"/>
                <a:ea typeface="Roboto Mono" panose="020B0604020202020204" charset="0"/>
              </a:rPr>
              <a:t> [nombre de la carpeta]</a:t>
            </a:r>
          </a:p>
          <a:p>
            <a:r>
              <a:rPr lang="es-ES" sz="800" dirty="0">
                <a:solidFill>
                  <a:srgbClr val="7030A0"/>
                </a:solidFill>
                <a:latin typeface="Roboto Mono" panose="020B0604020202020204" charset="0"/>
                <a:ea typeface="Roboto Mono" panose="020B0604020202020204" charset="0"/>
              </a:rPr>
              <a:t>```</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Touch</a:t>
            </a:r>
            <a:r>
              <a:rPr lang="es-ES" sz="800" dirty="0">
                <a:solidFill>
                  <a:srgbClr val="7030A0"/>
                </a:solidFill>
                <a:latin typeface="Roboto Mono" panose="020B0604020202020204" charset="0"/>
                <a:ea typeface="Roboto Mono" panose="020B0604020202020204" charset="0"/>
              </a:rPr>
              <a:t>" creará un nuevo archivo.</a:t>
            </a: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bash</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  $ </a:t>
            </a:r>
            <a:r>
              <a:rPr lang="es-ES" sz="800" dirty="0" err="1">
                <a:solidFill>
                  <a:srgbClr val="7030A0"/>
                </a:solidFill>
                <a:latin typeface="Roboto Mono" panose="020B0604020202020204" charset="0"/>
                <a:ea typeface="Roboto Mono" panose="020B0604020202020204" charset="0"/>
              </a:rPr>
              <a:t>touch</a:t>
            </a:r>
            <a:r>
              <a:rPr lang="es-ES" sz="800" dirty="0">
                <a:solidFill>
                  <a:srgbClr val="7030A0"/>
                </a:solidFill>
                <a:latin typeface="Roboto Mono" panose="020B0604020202020204" charset="0"/>
                <a:ea typeface="Roboto Mono" panose="020B0604020202020204" charset="0"/>
              </a:rPr>
              <a:t> [nombre del archivo]</a:t>
            </a:r>
          </a:p>
          <a:p>
            <a:r>
              <a:rPr lang="es-ES" sz="800" dirty="0">
                <a:solidFill>
                  <a:srgbClr val="7030A0"/>
                </a:solidFill>
                <a:latin typeface="Roboto Mono" panose="020B0604020202020204" charset="0"/>
                <a:ea typeface="Roboto Mono" panose="020B0604020202020204" charset="0"/>
              </a:rPr>
              <a:t>```</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Remove</a:t>
            </a:r>
            <a:r>
              <a:rPr lang="es-ES" sz="800" dirty="0">
                <a:solidFill>
                  <a:srgbClr val="7030A0"/>
                </a:solidFill>
                <a:latin typeface="Roboto Mono" panose="020B0604020202020204" charset="0"/>
                <a:ea typeface="Roboto Mono" panose="020B0604020202020204" charset="0"/>
              </a:rPr>
              <a:t>": Elimina permanentemente un archivo. ¡CUIDADO! Esto traspasa cualquier "papelera de reciclaje" que exista en el sistema y elimina los archivos PERMANENTEMENTE. Como nota, esto no eliminará carpetas, necesitamos un comando especial para eso que aprenderemos más adelante.</a:t>
            </a:r>
          </a:p>
          <a:p>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a:t>
            </a:r>
            <a:r>
              <a:rPr lang="es-ES" sz="800" dirty="0" err="1">
                <a:solidFill>
                  <a:srgbClr val="7030A0"/>
                </a:solidFill>
                <a:latin typeface="Roboto Mono" panose="020B0604020202020204" charset="0"/>
                <a:ea typeface="Roboto Mono" panose="020B0604020202020204" charset="0"/>
              </a:rPr>
              <a:t>bash</a:t>
            </a:r>
            <a:endParaRPr lang="es-ES" sz="800" dirty="0">
              <a:solidFill>
                <a:srgbClr val="7030A0"/>
              </a:solidFill>
              <a:latin typeface="Roboto Mono" panose="020B0604020202020204" charset="0"/>
              <a:ea typeface="Roboto Mono" panose="020B0604020202020204" charset="0"/>
            </a:endParaRPr>
          </a:p>
          <a:p>
            <a:r>
              <a:rPr lang="es-ES" sz="800" dirty="0">
                <a:solidFill>
                  <a:srgbClr val="7030A0"/>
                </a:solidFill>
                <a:latin typeface="Roboto Mono" panose="020B0604020202020204" charset="0"/>
                <a:ea typeface="Roboto Mono" panose="020B0604020202020204" charset="0"/>
              </a:rPr>
              <a:t>  $ </a:t>
            </a:r>
            <a:r>
              <a:rPr lang="es-ES" sz="800" dirty="0" err="1">
                <a:solidFill>
                  <a:srgbClr val="7030A0"/>
                </a:solidFill>
                <a:latin typeface="Roboto Mono" panose="020B0604020202020204" charset="0"/>
                <a:ea typeface="Roboto Mono" panose="020B0604020202020204" charset="0"/>
              </a:rPr>
              <a:t>rm</a:t>
            </a:r>
            <a:r>
              <a:rPr lang="es-ES" sz="800" dirty="0">
                <a:solidFill>
                  <a:srgbClr val="7030A0"/>
                </a:solidFill>
                <a:latin typeface="Roboto Mono" panose="020B0604020202020204" charset="0"/>
                <a:ea typeface="Roboto Mono" panose="020B0604020202020204" charset="0"/>
              </a:rPr>
              <a:t> [nombre del archivo]</a:t>
            </a:r>
          </a:p>
          <a:p>
            <a:r>
              <a:rPr lang="es-ES" sz="800" dirty="0">
                <a:solidFill>
                  <a:srgbClr val="7030A0"/>
                </a:solidFill>
                <a:latin typeface="Roboto Mono" panose="020B0604020202020204" charset="0"/>
                <a:ea typeface="Roboto Mono" panose="020B0604020202020204" charset="0"/>
              </a:rPr>
              <a:t>```</a:t>
            </a:r>
            <a:endParaRPr sz="800" dirty="0">
              <a:solidFill>
                <a:srgbClr val="7030A0"/>
              </a:solidFill>
              <a:latin typeface="Roboto Mono" panose="020B0604020202020204" charset="0"/>
              <a:ea typeface="Roboto Mono" panose="020B0604020202020204" charset="0"/>
              <a:cs typeface="Rubik SemiBold"/>
              <a:sym typeface="Rubik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D348A"/>
        </a:solidFill>
        <a:effectLst/>
      </p:bgPr>
    </p:bg>
    <p:spTree>
      <p:nvGrpSpPr>
        <p:cNvPr id="1" name="Shape 174"/>
        <p:cNvGrpSpPr/>
        <p:nvPr/>
      </p:nvGrpSpPr>
      <p:grpSpPr>
        <a:xfrm>
          <a:off x="0" y="0"/>
          <a:ext cx="0" cy="0"/>
          <a:chOff x="0" y="0"/>
          <a:chExt cx="0" cy="0"/>
        </a:xfrm>
      </p:grpSpPr>
      <p:pic>
        <p:nvPicPr>
          <p:cNvPr id="175" name="Google Shape;175;p33"/>
          <p:cNvPicPr preferRelativeResize="0"/>
          <p:nvPr/>
        </p:nvPicPr>
        <p:blipFill rotWithShape="1">
          <a:blip r:embed="rId3">
            <a:alphaModFix amt="63000"/>
          </a:blip>
          <a:srcRect l="21507"/>
          <a:stretch/>
        </p:blipFill>
        <p:spPr>
          <a:xfrm rot="5400000">
            <a:off x="1970678" y="-1850975"/>
            <a:ext cx="5144026" cy="9264550"/>
          </a:xfrm>
          <a:prstGeom prst="rect">
            <a:avLst/>
          </a:prstGeom>
          <a:noFill/>
          <a:ln>
            <a:noFill/>
          </a:ln>
        </p:spPr>
      </p:pic>
      <p:sp>
        <p:nvSpPr>
          <p:cNvPr id="176" name="Google Shape;176;p33"/>
          <p:cNvSpPr txBox="1"/>
          <p:nvPr/>
        </p:nvSpPr>
        <p:spPr>
          <a:xfrm>
            <a:off x="314500" y="289875"/>
            <a:ext cx="5133000" cy="537300"/>
          </a:xfrm>
          <a:prstGeom prst="rect">
            <a:avLst/>
          </a:prstGeom>
          <a:noFill/>
          <a:ln>
            <a:noFill/>
          </a:ln>
        </p:spPr>
        <p:txBody>
          <a:bodyPr spcFirstLastPara="1" wrap="square" lIns="91425" tIns="91425" rIns="91425" bIns="91425" anchor="t" anchorCtr="0">
            <a:noAutofit/>
          </a:bodyPr>
          <a:lstStyle/>
          <a:p>
            <a:pPr lvl="0"/>
            <a:r>
              <a:rPr lang="es-AR" sz="2000" b="1" dirty="0">
                <a:solidFill>
                  <a:schemeClr val="bg1"/>
                </a:solidFill>
                <a:latin typeface="Roboto Mono" panose="020B0604020202020204" charset="0"/>
                <a:ea typeface="Roboto Mono" panose="020B0604020202020204" charset="0"/>
              </a:rPr>
              <a:t>Ejercicio</a:t>
            </a:r>
            <a:r>
              <a:rPr lang="es" sz="2800" b="1" dirty="0" smtClean="0">
                <a:solidFill>
                  <a:srgbClr val="FFFFFF"/>
                </a:solidFill>
                <a:latin typeface="Rubik"/>
                <a:ea typeface="Rubik"/>
                <a:cs typeface="Rubik"/>
                <a:sym typeface="Rubik"/>
              </a:rPr>
              <a:t>|</a:t>
            </a:r>
            <a:endParaRPr sz="2800" b="1" dirty="0">
              <a:solidFill>
                <a:srgbClr val="FFFFFF"/>
              </a:solidFill>
              <a:latin typeface="Rubik"/>
              <a:ea typeface="Rubik"/>
              <a:cs typeface="Rubik"/>
              <a:sym typeface="Rubik"/>
            </a:endParaRPr>
          </a:p>
        </p:txBody>
      </p:sp>
      <p:sp>
        <p:nvSpPr>
          <p:cNvPr id="177" name="Google Shape;177;p33"/>
          <p:cNvSpPr txBox="1"/>
          <p:nvPr/>
        </p:nvSpPr>
        <p:spPr>
          <a:xfrm>
            <a:off x="314500" y="976745"/>
            <a:ext cx="8669213" cy="4523510"/>
          </a:xfrm>
          <a:prstGeom prst="rect">
            <a:avLst/>
          </a:prstGeom>
          <a:noFill/>
          <a:ln>
            <a:noFill/>
          </a:ln>
        </p:spPr>
        <p:txBody>
          <a:bodyPr spcFirstLastPara="1" wrap="square" lIns="91425" tIns="91425" rIns="91425" bIns="91425" anchor="t" anchorCtr="0">
            <a:noAutofit/>
          </a:bodyPr>
          <a:lstStyle/>
          <a:p>
            <a:r>
              <a:rPr lang="es-ES" dirty="0">
                <a:solidFill>
                  <a:schemeClr val="bg1"/>
                </a:solidFill>
                <a:latin typeface="Roboto Mono" panose="020B0604020202020204" charset="0"/>
                <a:ea typeface="Roboto Mono" panose="020B0604020202020204" charset="0"/>
                <a:cs typeface="Rubik"/>
                <a:sym typeface="Rubik"/>
              </a:rPr>
              <a:t>En este ejercicio crearemos un nuevo repositorio en </a:t>
            </a:r>
            <a:r>
              <a:rPr lang="es-ES" dirty="0" err="1">
                <a:solidFill>
                  <a:schemeClr val="bg1"/>
                </a:solidFill>
                <a:latin typeface="Roboto Mono" panose="020B0604020202020204" charset="0"/>
                <a:ea typeface="Roboto Mono" panose="020B0604020202020204" charset="0"/>
                <a:cs typeface="Rubik"/>
                <a:sym typeface="Rubik"/>
              </a:rPr>
              <a:t>Github</a:t>
            </a:r>
            <a:r>
              <a:rPr lang="es-ES" dirty="0">
                <a:solidFill>
                  <a:schemeClr val="bg1"/>
                </a:solidFill>
                <a:latin typeface="Roboto Mono" panose="020B0604020202020204" charset="0"/>
                <a:ea typeface="Roboto Mono" panose="020B0604020202020204" charset="0"/>
                <a:cs typeface="Rubik"/>
                <a:sym typeface="Rubik"/>
              </a:rPr>
              <a:t> y a partir de la </a:t>
            </a:r>
            <a:r>
              <a:rPr lang="es-ES" dirty="0" err="1">
                <a:solidFill>
                  <a:schemeClr val="bg1"/>
                </a:solidFill>
                <a:latin typeface="Roboto Mono" panose="020B0604020202020204" charset="0"/>
                <a:ea typeface="Roboto Mono" panose="020B0604020202020204" charset="0"/>
                <a:cs typeface="Rubik"/>
                <a:sym typeface="Rubik"/>
              </a:rPr>
              <a:t>linea</a:t>
            </a:r>
            <a:r>
              <a:rPr lang="es-ES" dirty="0">
                <a:solidFill>
                  <a:schemeClr val="bg1"/>
                </a:solidFill>
                <a:latin typeface="Roboto Mono" panose="020B0604020202020204" charset="0"/>
                <a:ea typeface="Roboto Mono" panose="020B0604020202020204" charset="0"/>
                <a:cs typeface="Rubik"/>
                <a:sym typeface="Rubik"/>
              </a:rPr>
              <a:t> de comandos crearemos un nuevo archivo y lo agregaremos a nuestro nuevo repositorio.</a:t>
            </a:r>
          </a:p>
          <a:p>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Iniciaremos creando una carpeta desde la consola llamada: "</a:t>
            </a:r>
            <a:r>
              <a:rPr lang="es-ES" dirty="0" err="1">
                <a:solidFill>
                  <a:schemeClr val="bg1"/>
                </a:solidFill>
                <a:latin typeface="Roboto Mono" panose="020B0604020202020204" charset="0"/>
                <a:ea typeface="Roboto Mono" panose="020B0604020202020204" charset="0"/>
                <a:cs typeface="Rubik"/>
                <a:sym typeface="Rubik"/>
              </a:rPr>
              <a:t>CarpetadevJump</a:t>
            </a:r>
            <a:r>
              <a:rPr lang="es-ES" dirty="0">
                <a:solidFill>
                  <a:schemeClr val="bg1"/>
                </a:solidFill>
                <a:latin typeface="Roboto Mono" panose="020B0604020202020204" charset="0"/>
                <a:ea typeface="Roboto Mono" panose="020B0604020202020204" charset="0"/>
                <a:cs typeface="Rubik"/>
                <a:sym typeface="Rubik"/>
              </a:rPr>
              <a:t>"</a:t>
            </a:r>
          </a:p>
          <a:p>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Para ello primero iremos al escritorio y abriremos </a:t>
            </a:r>
            <a:r>
              <a:rPr lang="es-ES" dirty="0" err="1">
                <a:solidFill>
                  <a:schemeClr val="bg1"/>
                </a:solidFill>
                <a:latin typeface="Roboto Mono" panose="020B0604020202020204" charset="0"/>
                <a:ea typeface="Roboto Mono" panose="020B0604020202020204" charset="0"/>
                <a:cs typeface="Rubik"/>
                <a:sym typeface="Rubik"/>
              </a:rPr>
              <a:t>git</a:t>
            </a:r>
            <a:r>
              <a:rPr lang="es-ES" dirty="0">
                <a:solidFill>
                  <a:schemeClr val="bg1"/>
                </a:solidFill>
                <a:latin typeface="Roboto Mono" panose="020B0604020202020204" charset="0"/>
                <a:ea typeface="Roboto Mono" panose="020B0604020202020204" charset="0"/>
                <a:cs typeface="Rubik"/>
                <a:sym typeface="Rubik"/>
              </a:rPr>
              <a:t> </a:t>
            </a:r>
            <a:r>
              <a:rPr lang="es-ES" dirty="0" err="1">
                <a:solidFill>
                  <a:schemeClr val="bg1"/>
                </a:solidFill>
                <a:latin typeface="Roboto Mono" panose="020B0604020202020204" charset="0"/>
                <a:ea typeface="Roboto Mono" panose="020B0604020202020204" charset="0"/>
                <a:cs typeface="Rubik"/>
                <a:sym typeface="Rubik"/>
              </a:rPr>
              <a:t>bash</a:t>
            </a:r>
            <a:endParaRPr lang="es-ES" dirty="0">
              <a:solidFill>
                <a:schemeClr val="bg1"/>
              </a:solidFill>
              <a:latin typeface="Roboto Mono" panose="020B0604020202020204" charset="0"/>
              <a:ea typeface="Roboto Mono" panose="020B0604020202020204" charset="0"/>
              <a:cs typeface="Rubik"/>
              <a:sym typeface="Rubik"/>
            </a:endParaRPr>
          </a:p>
          <a:p>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Luego escribe:</a:t>
            </a:r>
          </a:p>
          <a:p>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a:t>
            </a:r>
            <a:r>
              <a:rPr lang="es-ES" dirty="0" err="1">
                <a:solidFill>
                  <a:schemeClr val="bg1"/>
                </a:solidFill>
                <a:latin typeface="Roboto Mono" panose="020B0604020202020204" charset="0"/>
                <a:ea typeface="Roboto Mono" panose="020B0604020202020204" charset="0"/>
                <a:cs typeface="Rubik"/>
                <a:sym typeface="Rubik"/>
              </a:rPr>
              <a:t>bash</a:t>
            </a:r>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  </a:t>
            </a:r>
            <a:r>
              <a:rPr lang="es-ES" dirty="0" err="1">
                <a:solidFill>
                  <a:schemeClr val="bg1"/>
                </a:solidFill>
                <a:latin typeface="Roboto Mono" panose="020B0604020202020204" charset="0"/>
                <a:ea typeface="Roboto Mono" panose="020B0604020202020204" charset="0"/>
                <a:cs typeface="Rubik"/>
                <a:sym typeface="Rubik"/>
              </a:rPr>
              <a:t>mkdir</a:t>
            </a:r>
            <a:r>
              <a:rPr lang="es-ES" dirty="0">
                <a:solidFill>
                  <a:schemeClr val="bg1"/>
                </a:solidFill>
                <a:latin typeface="Roboto Mono" panose="020B0604020202020204" charset="0"/>
                <a:ea typeface="Roboto Mono" panose="020B0604020202020204" charset="0"/>
                <a:cs typeface="Rubik"/>
                <a:sym typeface="Rubik"/>
              </a:rPr>
              <a:t> </a:t>
            </a:r>
            <a:r>
              <a:rPr lang="es-ES" dirty="0" err="1">
                <a:solidFill>
                  <a:schemeClr val="bg1"/>
                </a:solidFill>
                <a:latin typeface="Roboto Mono" panose="020B0604020202020204" charset="0"/>
                <a:ea typeface="Roboto Mono" panose="020B0604020202020204" charset="0"/>
                <a:cs typeface="Rubik"/>
                <a:sym typeface="Rubik"/>
              </a:rPr>
              <a:t>CarpetadevJump</a:t>
            </a:r>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a:t>
            </a:r>
          </a:p>
          <a:p>
            <a:endParaRPr lang="es-ES" dirty="0">
              <a:solidFill>
                <a:schemeClr val="bg1"/>
              </a:solidFill>
              <a:latin typeface="Roboto Mono" panose="020B0604020202020204" charset="0"/>
              <a:ea typeface="Roboto Mono" panose="020B0604020202020204" charset="0"/>
              <a:cs typeface="Rubik"/>
              <a:sym typeface="Rubik"/>
            </a:endParaRPr>
          </a:p>
          <a:p>
            <a:r>
              <a:rPr lang="es-ES" dirty="0">
                <a:solidFill>
                  <a:schemeClr val="bg1"/>
                </a:solidFill>
                <a:latin typeface="Roboto Mono" panose="020B0604020202020204" charset="0"/>
                <a:ea typeface="Roboto Mono" panose="020B0604020202020204" charset="0"/>
                <a:cs typeface="Rubik"/>
                <a:sym typeface="Rubik"/>
              </a:rPr>
              <a:t>y presiona </a:t>
            </a:r>
            <a:r>
              <a:rPr lang="es-ES" dirty="0" err="1">
                <a:solidFill>
                  <a:schemeClr val="bg1"/>
                </a:solidFill>
                <a:latin typeface="Roboto Mono" panose="020B0604020202020204" charset="0"/>
                <a:ea typeface="Roboto Mono" panose="020B0604020202020204" charset="0"/>
                <a:cs typeface="Rubik"/>
                <a:sym typeface="Rubik"/>
              </a:rPr>
              <a:t>Enter</a:t>
            </a:r>
            <a:r>
              <a:rPr lang="es-ES" dirty="0">
                <a:solidFill>
                  <a:schemeClr val="bg1"/>
                </a:solidFill>
                <a:latin typeface="Roboto Mono" panose="020B0604020202020204" charset="0"/>
                <a:ea typeface="Roboto Mono" panose="020B0604020202020204" charset="0"/>
                <a:cs typeface="Rubik"/>
                <a:sym typeface="Rubik"/>
              </a:rPr>
              <a:t>. ¡Felicitaciones, has creado un directorio!</a:t>
            </a:r>
            <a:endParaRPr dirty="0">
              <a:solidFill>
                <a:schemeClr val="bg1"/>
              </a:solidFill>
              <a:latin typeface="Roboto Mono" panose="020B0604020202020204" charset="0"/>
              <a:ea typeface="Roboto Mono" panose="020B0604020202020204" charset="0"/>
              <a:cs typeface="Rubik"/>
              <a:sym typeface="Rubik"/>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D348A"/>
        </a:solidFill>
        <a:effectLst/>
      </p:bgPr>
    </p:bg>
    <p:spTree>
      <p:nvGrpSpPr>
        <p:cNvPr id="1" name="Shape 174"/>
        <p:cNvGrpSpPr/>
        <p:nvPr/>
      </p:nvGrpSpPr>
      <p:grpSpPr>
        <a:xfrm>
          <a:off x="0" y="0"/>
          <a:ext cx="0" cy="0"/>
          <a:chOff x="0" y="0"/>
          <a:chExt cx="0" cy="0"/>
        </a:xfrm>
      </p:grpSpPr>
      <p:pic>
        <p:nvPicPr>
          <p:cNvPr id="175" name="Google Shape;175;p33"/>
          <p:cNvPicPr preferRelativeResize="0"/>
          <p:nvPr/>
        </p:nvPicPr>
        <p:blipFill rotWithShape="1">
          <a:blip r:embed="rId3">
            <a:alphaModFix amt="63000"/>
          </a:blip>
          <a:srcRect l="21507"/>
          <a:stretch/>
        </p:blipFill>
        <p:spPr>
          <a:xfrm rot="5400000">
            <a:off x="1970678" y="-1850975"/>
            <a:ext cx="5144026" cy="9264550"/>
          </a:xfrm>
          <a:prstGeom prst="rect">
            <a:avLst/>
          </a:prstGeom>
          <a:noFill/>
          <a:ln>
            <a:noFill/>
          </a:ln>
        </p:spPr>
      </p:pic>
      <p:sp>
        <p:nvSpPr>
          <p:cNvPr id="176" name="Google Shape;176;p33"/>
          <p:cNvSpPr txBox="1"/>
          <p:nvPr/>
        </p:nvSpPr>
        <p:spPr>
          <a:xfrm>
            <a:off x="314500" y="289875"/>
            <a:ext cx="5133000" cy="537300"/>
          </a:xfrm>
          <a:prstGeom prst="rect">
            <a:avLst/>
          </a:prstGeom>
          <a:noFill/>
          <a:ln>
            <a:noFill/>
          </a:ln>
        </p:spPr>
        <p:txBody>
          <a:bodyPr spcFirstLastPara="1" wrap="square" lIns="91425" tIns="91425" rIns="91425" bIns="91425" anchor="t" anchorCtr="0">
            <a:noAutofit/>
          </a:bodyPr>
          <a:lstStyle/>
          <a:p>
            <a:pPr lvl="0"/>
            <a:r>
              <a:rPr lang="es-AR" sz="2000" b="1" dirty="0">
                <a:solidFill>
                  <a:schemeClr val="bg1"/>
                </a:solidFill>
                <a:latin typeface="Roboto Mono" panose="020B0604020202020204" charset="0"/>
                <a:ea typeface="Roboto Mono" panose="020B0604020202020204" charset="0"/>
              </a:rPr>
              <a:t>Crear un Repositorio</a:t>
            </a:r>
            <a:r>
              <a:rPr lang="es" sz="2800" b="1" dirty="0" smtClean="0">
                <a:solidFill>
                  <a:srgbClr val="FFFFFF"/>
                </a:solidFill>
                <a:latin typeface="Rubik"/>
                <a:ea typeface="Rubik"/>
                <a:cs typeface="Rubik"/>
                <a:sym typeface="Rubik"/>
              </a:rPr>
              <a:t>|</a:t>
            </a:r>
            <a:endParaRPr sz="2800" b="1" dirty="0">
              <a:solidFill>
                <a:srgbClr val="FFFFFF"/>
              </a:solidFill>
              <a:latin typeface="Rubik"/>
              <a:ea typeface="Rubik"/>
              <a:cs typeface="Rubik"/>
              <a:sym typeface="Rubik"/>
            </a:endParaRPr>
          </a:p>
        </p:txBody>
      </p:sp>
      <p:sp>
        <p:nvSpPr>
          <p:cNvPr id="177" name="Google Shape;177;p33"/>
          <p:cNvSpPr txBox="1"/>
          <p:nvPr/>
        </p:nvSpPr>
        <p:spPr>
          <a:xfrm>
            <a:off x="0" y="755072"/>
            <a:ext cx="8669213" cy="4523510"/>
          </a:xfrm>
          <a:prstGeom prst="rect">
            <a:avLst/>
          </a:prstGeom>
          <a:noFill/>
          <a:ln>
            <a:noFill/>
          </a:ln>
        </p:spPr>
        <p:txBody>
          <a:bodyPr spcFirstLastPara="1" wrap="square" lIns="91425" tIns="91425" rIns="91425" bIns="91425" anchor="t" anchorCtr="0">
            <a:noAutofit/>
          </a:bodyPr>
          <a:lstStyle/>
          <a:p>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Entra </a:t>
            </a:r>
            <a:r>
              <a:rPr lang="es-ES" sz="1050" dirty="0">
                <a:solidFill>
                  <a:schemeClr val="bg1"/>
                </a:solidFill>
                <a:latin typeface="Roboto Mono" panose="020B0604020202020204" charset="0"/>
                <a:ea typeface="Roboto Mono" panose="020B0604020202020204" charset="0"/>
                <a:cs typeface="Rubik"/>
                <a:sym typeface="Rubik"/>
              </a:rPr>
              <a:t>a github.com y </a:t>
            </a:r>
            <a:r>
              <a:rPr lang="es-ES" sz="1050" dirty="0" err="1">
                <a:solidFill>
                  <a:schemeClr val="bg1"/>
                </a:solidFill>
                <a:latin typeface="Roboto Mono" panose="020B0604020202020204" charset="0"/>
                <a:ea typeface="Roboto Mono" panose="020B0604020202020204" charset="0"/>
                <a:cs typeface="Rubik"/>
                <a:sym typeface="Rubik"/>
              </a:rPr>
              <a:t>logueate</a:t>
            </a:r>
            <a:r>
              <a:rPr lang="es-ES" sz="1050" dirty="0">
                <a:solidFill>
                  <a:schemeClr val="bg1"/>
                </a:solidFill>
                <a:latin typeface="Roboto Mono" panose="020B0604020202020204" charset="0"/>
                <a:ea typeface="Roboto Mono" panose="020B0604020202020204" charset="0"/>
                <a:cs typeface="Rubik"/>
                <a:sym typeface="Rubik"/>
              </a:rPr>
              <a:t> con tu usuario.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Luego </a:t>
            </a:r>
            <a:r>
              <a:rPr lang="es-ES" sz="1050" dirty="0">
                <a:solidFill>
                  <a:schemeClr val="bg1"/>
                </a:solidFill>
                <a:latin typeface="Roboto Mono" panose="020B0604020202020204" charset="0"/>
                <a:ea typeface="Roboto Mono" panose="020B0604020202020204" charset="0"/>
                <a:cs typeface="Rubik"/>
                <a:sym typeface="Rubik"/>
              </a:rPr>
              <a:t>en la parte de arriba a la derecha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err="1" smtClean="0">
                <a:solidFill>
                  <a:schemeClr val="bg1"/>
                </a:solidFill>
                <a:latin typeface="Roboto Mono" panose="020B0604020202020204" charset="0"/>
                <a:ea typeface="Roboto Mono" panose="020B0604020202020204" charset="0"/>
                <a:cs typeface="Rubik"/>
                <a:sym typeface="Rubik"/>
              </a:rPr>
              <a:t>buscá</a:t>
            </a:r>
            <a:r>
              <a:rPr lang="es-ES" sz="1050" dirty="0" smtClean="0">
                <a:solidFill>
                  <a:schemeClr val="bg1"/>
                </a:solidFill>
                <a:latin typeface="Roboto Mono" panose="020B0604020202020204" charset="0"/>
                <a:ea typeface="Roboto Mono" panose="020B0604020202020204" charset="0"/>
                <a:cs typeface="Rubik"/>
                <a:sym typeface="Rubik"/>
              </a:rPr>
              <a:t> </a:t>
            </a:r>
            <a:r>
              <a:rPr lang="es-ES" sz="1050" dirty="0">
                <a:solidFill>
                  <a:schemeClr val="bg1"/>
                </a:solidFill>
                <a:latin typeface="Roboto Mono" panose="020B0604020202020204" charset="0"/>
                <a:ea typeface="Roboto Mono" panose="020B0604020202020204" charset="0"/>
                <a:cs typeface="Rubik"/>
                <a:sym typeface="Rubik"/>
              </a:rPr>
              <a:t>el signo '+' y elegí 'new </a:t>
            </a:r>
            <a:r>
              <a:rPr lang="es-ES" sz="1050" dirty="0" err="1">
                <a:solidFill>
                  <a:schemeClr val="bg1"/>
                </a:solidFill>
                <a:latin typeface="Roboto Mono" panose="020B0604020202020204" charset="0"/>
                <a:ea typeface="Roboto Mono" panose="020B0604020202020204" charset="0"/>
                <a:cs typeface="Rubik"/>
                <a:sym typeface="Rubik"/>
              </a:rPr>
              <a:t>repository</a:t>
            </a:r>
            <a:r>
              <a:rPr lang="es-ES" sz="1050" dirty="0">
                <a:solidFill>
                  <a:schemeClr val="bg1"/>
                </a:solidFill>
                <a:latin typeface="Roboto Mono" panose="020B0604020202020204" charset="0"/>
                <a:ea typeface="Roboto Mono" panose="020B0604020202020204" charset="0"/>
                <a:cs typeface="Rubik"/>
                <a:sym typeface="Rubik"/>
              </a:rPr>
              <a:t>'.</a:t>
            </a: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r>
              <a:rPr lang="es-ES" sz="1050" dirty="0">
                <a:solidFill>
                  <a:schemeClr val="bg1"/>
                </a:solidFill>
                <a:latin typeface="Roboto Mono" panose="020B0604020202020204" charset="0"/>
                <a:ea typeface="Roboto Mono" panose="020B0604020202020204" charset="0"/>
                <a:cs typeface="Rubik"/>
                <a:sym typeface="Rubik"/>
              </a:rPr>
              <a:t>En la nueva pantalla, vas a tener que seleccionar el nombre de tu nuevo repo. Crea un repo que se llame: `repositorio-</a:t>
            </a:r>
            <a:r>
              <a:rPr lang="es-ES" sz="1050" dirty="0" err="1">
                <a:solidFill>
                  <a:schemeClr val="bg1"/>
                </a:solidFill>
                <a:latin typeface="Roboto Mono" panose="020B0604020202020204" charset="0"/>
                <a:ea typeface="Roboto Mono" panose="020B0604020202020204" charset="0"/>
                <a:cs typeface="Rubik"/>
                <a:sym typeface="Rubik"/>
              </a:rPr>
              <a:t>devJump</a:t>
            </a:r>
            <a:r>
              <a:rPr lang="es-ES" sz="1050" dirty="0">
                <a:solidFill>
                  <a:schemeClr val="bg1"/>
                </a:solidFill>
                <a:latin typeface="Roboto Mono" panose="020B0604020202020204" charset="0"/>
                <a:ea typeface="Roboto Mono" panose="020B0604020202020204" charset="0"/>
                <a:cs typeface="Rubik"/>
                <a:sym typeface="Rubik"/>
              </a:rPr>
              <a:t>`. Podes agregarle una descripción también, pero no es obligatoria.</a:t>
            </a: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Luego </a:t>
            </a:r>
            <a:r>
              <a:rPr lang="es-ES" sz="1050" dirty="0">
                <a:solidFill>
                  <a:schemeClr val="bg1"/>
                </a:solidFill>
                <a:latin typeface="Roboto Mono" panose="020B0604020202020204" charset="0"/>
                <a:ea typeface="Roboto Mono" panose="020B0604020202020204" charset="0"/>
                <a:cs typeface="Rubik"/>
                <a:sym typeface="Rubik"/>
              </a:rPr>
              <a:t>elegí la visibilidad del proyecto como público (para tener repos privados </a:t>
            </a:r>
            <a:r>
              <a:rPr lang="es-ES" sz="1050" dirty="0" err="1">
                <a:solidFill>
                  <a:schemeClr val="bg1"/>
                </a:solidFill>
                <a:latin typeface="Roboto Mono" panose="020B0604020202020204" charset="0"/>
                <a:ea typeface="Roboto Mono" panose="020B0604020202020204" charset="0"/>
                <a:cs typeface="Rubik"/>
                <a:sym typeface="Rubik"/>
              </a:rPr>
              <a:t>tenes</a:t>
            </a:r>
            <a:r>
              <a:rPr lang="es-ES" sz="1050" dirty="0">
                <a:solidFill>
                  <a:schemeClr val="bg1"/>
                </a:solidFill>
                <a:latin typeface="Roboto Mono" panose="020B0604020202020204" charset="0"/>
                <a:ea typeface="Roboto Mono" panose="020B0604020202020204" charset="0"/>
                <a:cs typeface="Rubik"/>
                <a:sym typeface="Rubik"/>
              </a:rPr>
              <a:t> que pagar el </a:t>
            </a:r>
            <a:r>
              <a:rPr lang="es-ES" sz="1050" dirty="0" err="1">
                <a:solidFill>
                  <a:schemeClr val="bg1"/>
                </a:solidFill>
                <a:latin typeface="Roboto Mono" panose="020B0604020202020204" charset="0"/>
                <a:ea typeface="Roboto Mono" panose="020B0604020202020204" charset="0"/>
                <a:cs typeface="Rubik"/>
                <a:sym typeface="Rubik"/>
              </a:rPr>
              <a:t>premium</a:t>
            </a:r>
            <a:r>
              <a:rPr lang="es-ES" sz="1050" dirty="0">
                <a:solidFill>
                  <a:schemeClr val="bg1"/>
                </a:solidFill>
                <a:latin typeface="Roboto Mono" panose="020B0604020202020204" charset="0"/>
                <a:ea typeface="Roboto Mono" panose="020B0604020202020204" charset="0"/>
                <a:cs typeface="Rubik"/>
                <a:sym typeface="Rubik"/>
              </a:rPr>
              <a:t> de </a:t>
            </a:r>
            <a:r>
              <a:rPr lang="es-ES" sz="1050" dirty="0" err="1">
                <a:solidFill>
                  <a:schemeClr val="bg1"/>
                </a:solidFill>
                <a:latin typeface="Roboto Mono" panose="020B0604020202020204" charset="0"/>
                <a:ea typeface="Roboto Mono" panose="020B0604020202020204" charset="0"/>
                <a:cs typeface="Rubik"/>
                <a:sym typeface="Rubik"/>
              </a:rPr>
              <a:t>github</a:t>
            </a:r>
            <a:r>
              <a:rPr lang="es-ES" sz="1050" dirty="0" smtClean="0">
                <a:solidFill>
                  <a:schemeClr val="bg1"/>
                </a:solidFill>
                <a:latin typeface="Roboto Mono" panose="020B0604020202020204" charset="0"/>
                <a:ea typeface="Roboto Mono" panose="020B0604020202020204" charset="0"/>
                <a:cs typeface="Rubik"/>
                <a:sym typeface="Rubik"/>
              </a:rPr>
              <a:t>).</a:t>
            </a:r>
          </a:p>
          <a:p>
            <a:endParaRPr lang="es-ES" sz="1050" dirty="0">
              <a:solidFill>
                <a:schemeClr val="bg1"/>
              </a:solidFill>
              <a:latin typeface="Roboto Mono" panose="020B0604020202020204" charset="0"/>
              <a:ea typeface="Roboto Mono" panose="020B0604020202020204" charset="0"/>
              <a:cs typeface="Rubik"/>
              <a:sym typeface="Rubik"/>
            </a:endParaRPr>
          </a:p>
          <a:p>
            <a:r>
              <a:rPr lang="es-ES" sz="1050" dirty="0">
                <a:solidFill>
                  <a:schemeClr val="bg1"/>
                </a:solidFill>
                <a:latin typeface="Roboto Mono" panose="020B0604020202020204" charset="0"/>
                <a:ea typeface="Roboto Mono" panose="020B0604020202020204" charset="0"/>
                <a:cs typeface="Rubik"/>
                <a:sym typeface="Rubik"/>
              </a:rPr>
              <a:t>Por último haz clic en **Crear repositorio</a:t>
            </a:r>
            <a:r>
              <a:rPr lang="es-ES" sz="1050" dirty="0" smtClean="0">
                <a:solidFill>
                  <a:schemeClr val="bg1"/>
                </a:solidFill>
                <a:latin typeface="Roboto Mono" panose="020B0604020202020204" charset="0"/>
                <a:ea typeface="Roboto Mono" panose="020B0604020202020204" charset="0"/>
                <a:cs typeface="Rubik"/>
                <a:sym typeface="Rubik"/>
              </a:rPr>
              <a:t>**.</a:t>
            </a:r>
          </a:p>
          <a:p>
            <a:endParaRPr lang="es-ES" sz="1050" dirty="0">
              <a:solidFill>
                <a:schemeClr val="bg1"/>
              </a:solidFill>
              <a:latin typeface="Roboto Mono" panose="020B0604020202020204" charset="0"/>
              <a:ea typeface="Roboto Mono" panose="020B0604020202020204" charset="0"/>
              <a:cs typeface="Rubik"/>
              <a:sym typeface="Rubik"/>
            </a:endParaRPr>
          </a:p>
          <a:p>
            <a:r>
              <a:rPr lang="es-ES" sz="1050" dirty="0">
                <a:solidFill>
                  <a:schemeClr val="bg1"/>
                </a:solidFill>
                <a:latin typeface="Roboto Mono" panose="020B0604020202020204" charset="0"/>
                <a:ea typeface="Roboto Mono" panose="020B0604020202020204" charset="0"/>
                <a:cs typeface="Rubik"/>
                <a:sym typeface="Rubik"/>
              </a:rPr>
              <a:t>Listo ya </a:t>
            </a:r>
            <a:r>
              <a:rPr lang="es-ES" sz="1050" dirty="0" err="1">
                <a:solidFill>
                  <a:schemeClr val="bg1"/>
                </a:solidFill>
                <a:latin typeface="Roboto Mono" panose="020B0604020202020204" charset="0"/>
                <a:ea typeface="Roboto Mono" panose="020B0604020202020204" charset="0"/>
                <a:cs typeface="Rubik"/>
                <a:sym typeface="Rubik"/>
              </a:rPr>
              <a:t>tenes</a:t>
            </a:r>
            <a:r>
              <a:rPr lang="es-ES" sz="1050" dirty="0">
                <a:solidFill>
                  <a:schemeClr val="bg1"/>
                </a:solidFill>
                <a:latin typeface="Roboto Mono" panose="020B0604020202020204" charset="0"/>
                <a:ea typeface="Roboto Mono" panose="020B0604020202020204" charset="0"/>
                <a:cs typeface="Rubik"/>
                <a:sym typeface="Rubik"/>
              </a:rPr>
              <a:t> tu propio repo. Ahora vas a poder clonarlo con las </a:t>
            </a:r>
            <a:r>
              <a:rPr lang="es-ES" sz="1050" dirty="0" err="1">
                <a:solidFill>
                  <a:schemeClr val="bg1"/>
                </a:solidFill>
                <a:latin typeface="Roboto Mono" panose="020B0604020202020204" charset="0"/>
                <a:ea typeface="Roboto Mono" panose="020B0604020202020204" charset="0"/>
                <a:cs typeface="Rubik"/>
                <a:sym typeface="Rubik"/>
              </a:rPr>
              <a:t>intrucciones</a:t>
            </a:r>
            <a:r>
              <a:rPr lang="es-ES" sz="1050" dirty="0">
                <a:solidFill>
                  <a:schemeClr val="bg1"/>
                </a:solidFill>
                <a:latin typeface="Roboto Mono" panose="020B0604020202020204" charset="0"/>
                <a:ea typeface="Roboto Mono" panose="020B0604020202020204" charset="0"/>
                <a:cs typeface="Rubik"/>
                <a:sym typeface="Rubik"/>
              </a:rPr>
              <a:t> de más abajo.</a:t>
            </a:r>
            <a:endParaRPr lang="es-ES" sz="1050" dirty="0">
              <a:solidFill>
                <a:schemeClr val="bg1"/>
              </a:solidFill>
              <a:latin typeface="Roboto Mono" panose="020B0604020202020204" charset="0"/>
              <a:ea typeface="Roboto Mono" panose="020B0604020202020204" charset="0"/>
              <a:cs typeface="Rubik"/>
              <a:sym typeface="Rubik"/>
            </a:endParaRPr>
          </a:p>
        </p:txBody>
      </p:sp>
      <p:pic>
        <p:nvPicPr>
          <p:cNvPr id="2" name="Imagen 1"/>
          <p:cNvPicPr>
            <a:picLocks noChangeAspect="1"/>
          </p:cNvPicPr>
          <p:nvPr/>
        </p:nvPicPr>
        <p:blipFill>
          <a:blip r:embed="rId4"/>
          <a:stretch>
            <a:fillRect/>
          </a:stretch>
        </p:blipFill>
        <p:spPr>
          <a:xfrm>
            <a:off x="3915549" y="666993"/>
            <a:ext cx="1784828" cy="1411933"/>
          </a:xfrm>
          <a:prstGeom prst="rect">
            <a:avLst/>
          </a:prstGeom>
        </p:spPr>
      </p:pic>
      <p:pic>
        <p:nvPicPr>
          <p:cNvPr id="4" name="Imagen 3"/>
          <p:cNvPicPr>
            <a:picLocks noChangeAspect="1"/>
          </p:cNvPicPr>
          <p:nvPr/>
        </p:nvPicPr>
        <p:blipFill>
          <a:blip r:embed="rId5"/>
          <a:stretch>
            <a:fillRect/>
          </a:stretch>
        </p:blipFill>
        <p:spPr>
          <a:xfrm>
            <a:off x="1645086" y="2516243"/>
            <a:ext cx="4206498" cy="1327006"/>
          </a:xfrm>
          <a:prstGeom prst="rect">
            <a:avLst/>
          </a:prstGeom>
        </p:spPr>
      </p:pic>
    </p:spTree>
    <p:extLst>
      <p:ext uri="{BB962C8B-B14F-4D97-AF65-F5344CB8AC3E}">
        <p14:creationId xmlns:p14="http://schemas.microsoft.com/office/powerpoint/2010/main" val="2084915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Clonar</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1001934"/>
            <a:ext cx="8253045" cy="3442437"/>
          </a:xfrm>
          <a:prstGeom prst="rect">
            <a:avLst/>
          </a:prstGeom>
          <a:noFill/>
          <a:ln>
            <a:noFill/>
          </a:ln>
        </p:spPr>
        <p:txBody>
          <a:bodyPr spcFirstLastPara="1" wrap="square" lIns="91425" tIns="91425" rIns="91425" bIns="91425" anchor="t" anchorCtr="0">
            <a:noAutofit/>
          </a:bodyPr>
          <a:lstStyle/>
          <a:p>
            <a:pPr algn="ctr"/>
            <a:r>
              <a:rPr lang="es-ES" sz="1200" dirty="0">
                <a:solidFill>
                  <a:schemeClr val="bg1"/>
                </a:solidFill>
                <a:latin typeface="Roboto Mono" panose="020B0604020202020204" charset="0"/>
                <a:ea typeface="Roboto Mono" panose="020B0604020202020204" charset="0"/>
              </a:rPr>
              <a:t>Para poder trabajar en un proyecto debes clonarlo (descargarlo) a tu máquina local. Para ello, accede al repositorio que creaste en tu cuenta, y haz </a:t>
            </a:r>
            <a:r>
              <a:rPr lang="es-ES" sz="1200" dirty="0" err="1">
                <a:solidFill>
                  <a:schemeClr val="bg1"/>
                </a:solidFill>
                <a:latin typeface="Roboto Mono" panose="020B0604020202020204" charset="0"/>
                <a:ea typeface="Roboto Mono" panose="020B0604020202020204" charset="0"/>
              </a:rPr>
              <a:t>click</a:t>
            </a:r>
            <a:r>
              <a:rPr lang="es-ES" sz="1200" dirty="0">
                <a:solidFill>
                  <a:schemeClr val="bg1"/>
                </a:solidFill>
                <a:latin typeface="Roboto Mono" panose="020B0604020202020204" charset="0"/>
                <a:ea typeface="Roboto Mono" panose="020B0604020202020204" charset="0"/>
              </a:rPr>
              <a:t> en el botón de la esquina superior derecha que dice "Clonar o descargar". Un </a:t>
            </a:r>
            <a:r>
              <a:rPr lang="es-ES" sz="1200" dirty="0" err="1">
                <a:solidFill>
                  <a:schemeClr val="bg1"/>
                </a:solidFill>
                <a:latin typeface="Roboto Mono" panose="020B0604020202020204" charset="0"/>
                <a:ea typeface="Roboto Mono" panose="020B0604020202020204" charset="0"/>
              </a:rPr>
              <a:t>dropdown</a:t>
            </a:r>
            <a:r>
              <a:rPr lang="es-ES" sz="1200" dirty="0">
                <a:solidFill>
                  <a:schemeClr val="bg1"/>
                </a:solidFill>
                <a:latin typeface="Roboto Mono" panose="020B0604020202020204" charset="0"/>
                <a:ea typeface="Roboto Mono" panose="020B0604020202020204" charset="0"/>
              </a:rPr>
              <a:t> aparecerá y podemos </a:t>
            </a:r>
            <a:r>
              <a:rPr lang="es-ES" sz="1200" dirty="0" err="1">
                <a:solidFill>
                  <a:schemeClr val="bg1"/>
                </a:solidFill>
                <a:latin typeface="Roboto Mono" panose="020B0604020202020204" charset="0"/>
                <a:ea typeface="Roboto Mono" panose="020B0604020202020204" charset="0"/>
              </a:rPr>
              <a:t>clickear</a:t>
            </a:r>
            <a:r>
              <a:rPr lang="es-ES" sz="1200" dirty="0">
                <a:solidFill>
                  <a:schemeClr val="bg1"/>
                </a:solidFill>
                <a:latin typeface="Roboto Mono" panose="020B0604020202020204" charset="0"/>
                <a:ea typeface="Roboto Mono" panose="020B0604020202020204" charset="0"/>
              </a:rPr>
              <a:t> en el icono del </a:t>
            </a:r>
            <a:r>
              <a:rPr lang="es-ES" sz="1200" dirty="0" err="1">
                <a:solidFill>
                  <a:schemeClr val="bg1"/>
                </a:solidFill>
                <a:latin typeface="Roboto Mono" panose="020B0604020202020204" charset="0"/>
                <a:ea typeface="Roboto Mono" panose="020B0604020202020204" charset="0"/>
              </a:rPr>
              <a:t>clipboard</a:t>
            </a:r>
            <a:r>
              <a:rPr lang="es-ES" sz="1200" dirty="0">
                <a:solidFill>
                  <a:schemeClr val="bg1"/>
                </a:solidFill>
                <a:latin typeface="Roboto Mono" panose="020B0604020202020204" charset="0"/>
                <a:ea typeface="Roboto Mono" panose="020B0604020202020204" charset="0"/>
              </a:rPr>
              <a:t> para copiar la dirección del repo. O, si el repo esta </a:t>
            </a:r>
            <a:r>
              <a:rPr lang="es-ES" sz="1200" dirty="0" err="1">
                <a:solidFill>
                  <a:schemeClr val="bg1"/>
                </a:solidFill>
                <a:latin typeface="Roboto Mono" panose="020B0604020202020204" charset="0"/>
                <a:ea typeface="Roboto Mono" panose="020B0604020202020204" charset="0"/>
              </a:rPr>
              <a:t>vacio</a:t>
            </a:r>
            <a:r>
              <a:rPr lang="es-ES" sz="1200" dirty="0">
                <a:solidFill>
                  <a:schemeClr val="bg1"/>
                </a:solidFill>
                <a:latin typeface="Roboto Mono" panose="020B0604020202020204" charset="0"/>
                <a:ea typeface="Roboto Mono" panose="020B0604020202020204" charset="0"/>
              </a:rPr>
              <a:t> vas a ver en el medio de la pantalla la URL con la dirección de tu repositorio.</a:t>
            </a:r>
          </a:p>
          <a:p>
            <a:pPr algn="ctr"/>
            <a:endParaRPr lang="es-ES" sz="1200" dirty="0">
              <a:solidFill>
                <a:schemeClr val="bg1"/>
              </a:solidFill>
              <a:latin typeface="Roboto Mono" panose="020B0604020202020204" charset="0"/>
              <a:ea typeface="Roboto Mono" panose="020B0604020202020204" charset="0"/>
            </a:endParaRPr>
          </a:p>
          <a:p>
            <a:pPr algn="ctr"/>
            <a:r>
              <a:rPr lang="es-ES" sz="1200" dirty="0">
                <a:solidFill>
                  <a:schemeClr val="bg1"/>
                </a:solidFill>
                <a:latin typeface="Roboto Mono" panose="020B0604020202020204" charset="0"/>
                <a:ea typeface="Roboto Mono" panose="020B0604020202020204" charset="0"/>
              </a:rPr>
              <a:t>Una vez tengas la dirección copiada, abre una terminal en el escritorio y escribe lo siguiente:</a:t>
            </a:r>
          </a:p>
          <a:p>
            <a:pPr algn="ctr"/>
            <a:endParaRPr lang="es-ES" sz="1200" dirty="0">
              <a:solidFill>
                <a:schemeClr val="bg1"/>
              </a:solidFill>
              <a:latin typeface="Roboto Mono" panose="020B0604020202020204" charset="0"/>
              <a:ea typeface="Roboto Mono" panose="020B0604020202020204" charset="0"/>
            </a:endParaRPr>
          </a:p>
          <a:p>
            <a:pPr algn="ctr"/>
            <a:endParaRPr lang="es-ES" sz="1200" dirty="0">
              <a:solidFill>
                <a:schemeClr val="bg1"/>
              </a:solidFill>
              <a:latin typeface="Roboto Mono" panose="020B0604020202020204" charset="0"/>
              <a:ea typeface="Roboto Mono" panose="020B0604020202020204" charset="0"/>
            </a:endParaRPr>
          </a:p>
          <a:p>
            <a:pPr algn="ctr"/>
            <a:r>
              <a:rPr lang="es-ES" sz="1200" dirty="0">
                <a:solidFill>
                  <a:schemeClr val="bg1"/>
                </a:solidFill>
                <a:latin typeface="Roboto Mono" panose="020B0604020202020204" charset="0"/>
                <a:ea typeface="Roboto Mono" panose="020B0604020202020204" charset="0"/>
              </a:rPr>
              <a:t>```</a:t>
            </a:r>
            <a:r>
              <a:rPr lang="es-ES" sz="1200" dirty="0" err="1">
                <a:solidFill>
                  <a:schemeClr val="bg1"/>
                </a:solidFill>
                <a:latin typeface="Roboto Mono" panose="020B0604020202020204" charset="0"/>
                <a:ea typeface="Roboto Mono" panose="020B0604020202020204" charset="0"/>
              </a:rPr>
              <a:t>bash</a:t>
            </a:r>
            <a:endParaRPr lang="es-ES" sz="1200" dirty="0">
              <a:solidFill>
                <a:schemeClr val="bg1"/>
              </a:solidFill>
              <a:latin typeface="Roboto Mono" panose="020B0604020202020204" charset="0"/>
              <a:ea typeface="Roboto Mono" panose="020B0604020202020204" charset="0"/>
            </a:endParaRPr>
          </a:p>
          <a:p>
            <a:pPr algn="ctr"/>
            <a:r>
              <a:rPr lang="es-ES" sz="1200" dirty="0">
                <a:solidFill>
                  <a:schemeClr val="bg1"/>
                </a:solidFill>
                <a:latin typeface="Roboto Mono" panose="020B0604020202020204" charset="0"/>
                <a:ea typeface="Roboto Mono" panose="020B0604020202020204" charset="0"/>
              </a:rPr>
              <a:t>  </a:t>
            </a:r>
          </a:p>
          <a:p>
            <a:pPr algn="ctr"/>
            <a:r>
              <a:rPr lang="es-ES" sz="1200" dirty="0">
                <a:solidFill>
                  <a:schemeClr val="bg1"/>
                </a:solidFill>
                <a:latin typeface="Roboto Mono" panose="020B0604020202020204" charset="0"/>
                <a:ea typeface="Roboto Mono" panose="020B0604020202020204" charset="0"/>
              </a:rPr>
              <a:t>  $ cd </a:t>
            </a:r>
            <a:r>
              <a:rPr lang="es-ES" sz="1200" dirty="0" err="1">
                <a:solidFill>
                  <a:schemeClr val="bg1"/>
                </a:solidFill>
                <a:latin typeface="Roboto Mono" panose="020B0604020202020204" charset="0"/>
                <a:ea typeface="Roboto Mono" panose="020B0604020202020204" charset="0"/>
              </a:rPr>
              <a:t>CarpetadevJump</a:t>
            </a:r>
            <a:endParaRPr lang="es-ES" sz="1200" dirty="0">
              <a:solidFill>
                <a:schemeClr val="bg1"/>
              </a:solidFill>
              <a:latin typeface="Roboto Mono" panose="020B0604020202020204" charset="0"/>
              <a:ea typeface="Roboto Mono" panose="020B0604020202020204" charset="0"/>
            </a:endParaRPr>
          </a:p>
          <a:p>
            <a:pPr algn="ctr"/>
            <a:endParaRPr lang="es-ES" sz="1200" dirty="0">
              <a:solidFill>
                <a:schemeClr val="bg1"/>
              </a:solidFill>
              <a:latin typeface="Roboto Mono" panose="020B0604020202020204" charset="0"/>
              <a:ea typeface="Roboto Mono" panose="020B0604020202020204" charset="0"/>
            </a:endParaRPr>
          </a:p>
          <a:p>
            <a:pPr algn="ctr"/>
            <a:r>
              <a:rPr lang="es-ES" sz="1200" dirty="0">
                <a:solidFill>
                  <a:schemeClr val="bg1"/>
                </a:solidFill>
                <a:latin typeface="Roboto Mono" panose="020B0604020202020204" charset="0"/>
                <a:ea typeface="Roboto Mono" panose="020B0604020202020204" charset="0"/>
              </a:rPr>
              <a:t>  $ </a:t>
            </a:r>
            <a:r>
              <a:rPr lang="es-ES" sz="1200" dirty="0" err="1">
                <a:solidFill>
                  <a:schemeClr val="bg1"/>
                </a:solidFill>
                <a:latin typeface="Roboto Mono" panose="020B0604020202020204" charset="0"/>
                <a:ea typeface="Roboto Mono" panose="020B0604020202020204" charset="0"/>
              </a:rPr>
              <a:t>git</a:t>
            </a:r>
            <a:r>
              <a:rPr lang="es-ES" sz="1200" dirty="0">
                <a:solidFill>
                  <a:schemeClr val="bg1"/>
                </a:solidFill>
                <a:latin typeface="Roboto Mono" panose="020B0604020202020204" charset="0"/>
                <a:ea typeface="Roboto Mono" panose="020B0604020202020204" charset="0"/>
              </a:rPr>
              <a:t> clone [dirección copiada]</a:t>
            </a:r>
          </a:p>
          <a:p>
            <a:pPr algn="ctr"/>
            <a:r>
              <a:rPr lang="es-ES" sz="1200" dirty="0">
                <a:solidFill>
                  <a:schemeClr val="bg1"/>
                </a:solidFill>
                <a:latin typeface="Roboto Mono" panose="020B0604020202020204" charset="0"/>
                <a:ea typeface="Roboto Mono" panose="020B0604020202020204" charset="0"/>
              </a:rPr>
              <a:t>```</a:t>
            </a:r>
          </a:p>
          <a:p>
            <a:pPr algn="ctr"/>
            <a:endParaRPr lang="es-ES" sz="1200" dirty="0">
              <a:solidFill>
                <a:schemeClr val="bg1"/>
              </a:solidFill>
              <a:latin typeface="Roboto Mono" panose="020B0604020202020204" charset="0"/>
              <a:ea typeface="Roboto Mono" panose="020B0604020202020204" charset="0"/>
            </a:endParaRPr>
          </a:p>
          <a:p>
            <a:pPr algn="ctr"/>
            <a:r>
              <a:rPr lang="es-ES" sz="1200" dirty="0">
                <a:solidFill>
                  <a:schemeClr val="bg1"/>
                </a:solidFill>
                <a:latin typeface="Roboto Mono" panose="020B0604020202020204" charset="0"/>
                <a:ea typeface="Roboto Mono" panose="020B0604020202020204" charset="0"/>
              </a:rPr>
              <a:t>Esto descargará el repositorio y tendrás disponible una copia local guardada en tu máquina.</a:t>
            </a:r>
            <a:endParaRPr lang="es-ES" sz="1200" dirty="0">
              <a:solidFill>
                <a:schemeClr val="bg1"/>
              </a:solidFill>
              <a:latin typeface="Roboto Mono" panose="020B0604020202020204" charset="0"/>
              <a:ea typeface="Roboto Mono"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Comandos de </a:t>
            </a:r>
            <a:r>
              <a:rPr lang="es-AR" sz="2000" b="1" dirty="0" err="1">
                <a:solidFill>
                  <a:schemeClr val="bg1"/>
                </a:solidFill>
                <a:latin typeface="Roboto Mono" panose="020B0604020202020204" charset="0"/>
                <a:ea typeface="Roboto Mono" panose="020B0604020202020204" charset="0"/>
              </a:rPr>
              <a:t>git</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799772"/>
            <a:ext cx="8253045" cy="3442437"/>
          </a:xfrm>
          <a:prstGeom prst="rect">
            <a:avLst/>
          </a:prstGeom>
          <a:noFill/>
          <a:ln>
            <a:noFill/>
          </a:ln>
        </p:spPr>
        <p:txBody>
          <a:bodyPr spcFirstLastPara="1" wrap="square" lIns="91425" tIns="91425" rIns="91425" bIns="91425" anchor="t" anchorCtr="0">
            <a:noAutofit/>
          </a:bodyPr>
          <a:lstStyle/>
          <a:p>
            <a:pPr algn="ctr"/>
            <a:r>
              <a:rPr lang="es-ES" sz="800" dirty="0">
                <a:solidFill>
                  <a:schemeClr val="bg1"/>
                </a:solidFill>
                <a:latin typeface="Roboto Mono" panose="020B0604020202020204" charset="0"/>
                <a:ea typeface="Roboto Mono" panose="020B0604020202020204" charset="0"/>
              </a:rPr>
              <a:t>Durante estas lecciones interactuaremos con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 través de la terminal. En el futuro, podrías estar interesado en usar una interfaz visual/gráfica, pero durante estas lecciones necesitaremos usar la terminal para acceder a todas las funciones de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En este ejercicio, añadiremos un archivo a nuestro proyecto y crearemos un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para cambiar la "memoria" de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 continuación, escribe lo siguiente en tu terminal:</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 cd repositorio-</a:t>
            </a:r>
            <a:r>
              <a:rPr lang="es-ES" sz="800" dirty="0" err="1">
                <a:solidFill>
                  <a:schemeClr val="bg1"/>
                </a:solidFill>
                <a:latin typeface="Roboto Mono" panose="020B0604020202020204" charset="0"/>
                <a:ea typeface="Roboto Mono" panose="020B0604020202020204" charset="0"/>
              </a:rPr>
              <a:t>devJump</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a:t>
            </a:r>
          </a:p>
          <a:p>
            <a:pPr algn="ctr"/>
            <a:r>
              <a:rPr lang="es-ES" sz="800" dirty="0">
                <a:solidFill>
                  <a:schemeClr val="bg1"/>
                </a:solidFill>
                <a:latin typeface="Roboto Mono" panose="020B0604020202020204" charset="0"/>
                <a:ea typeface="Roboto Mono" panose="020B0604020202020204" charset="0"/>
              </a:rPr>
              <a:t>  $ </a:t>
            </a:r>
            <a:r>
              <a:rPr lang="es-ES" sz="800" dirty="0" err="1">
                <a:solidFill>
                  <a:schemeClr val="bg1"/>
                </a:solidFill>
                <a:latin typeface="Roboto Mono" panose="020B0604020202020204" charset="0"/>
                <a:ea typeface="Roboto Mono" panose="020B0604020202020204" charset="0"/>
              </a:rPr>
              <a:t>touch</a:t>
            </a:r>
            <a:r>
              <a:rPr lang="es-ES" sz="800" dirty="0">
                <a:solidFill>
                  <a:schemeClr val="bg1"/>
                </a:solidFill>
                <a:latin typeface="Roboto Mono" panose="020B0604020202020204" charset="0"/>
                <a:ea typeface="Roboto Mono" panose="020B0604020202020204" charset="0"/>
              </a:rPr>
              <a:t> archivo-ejemplo.js</a:t>
            </a:r>
          </a:p>
          <a:p>
            <a:pPr algn="ctr"/>
            <a:r>
              <a:rPr lang="es-ES" sz="800" dirty="0">
                <a:solidFill>
                  <a:schemeClr val="bg1"/>
                </a:solidFill>
                <a:latin typeface="Roboto Mono" panose="020B0604020202020204" charset="0"/>
                <a:ea typeface="Roboto Mono" panose="020B0604020202020204" charset="0"/>
              </a:rPr>
              <a:t>```</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Esto añadirá un nuevo archivo llamado "archivo-ejemplo.js" a tu proyecto.</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En este momento, podemos usar el comando de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"status", esto nos mostrará los cambios hechos en el repositorio local. Usa "status" si no estás seguro de que algo haya funcionado y necesitas saber qué pasó.</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status</a:t>
            </a:r>
          </a:p>
          <a:p>
            <a:pPr algn="ctr"/>
            <a:r>
              <a:rPr lang="es-ES" sz="800" dirty="0" smtClean="0">
                <a:solidFill>
                  <a:schemeClr val="bg1"/>
                </a:solidFill>
                <a:latin typeface="Roboto Mono" panose="020B0604020202020204" charset="0"/>
                <a:ea typeface="Roboto Mono" panose="020B0604020202020204" charset="0"/>
              </a:rPr>
              <a:t>```</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Deberías ver algo parecido a estas líneas:</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a:t>
            </a:r>
            <a:r>
              <a:rPr lang="es-ES" sz="800" dirty="0" err="1">
                <a:solidFill>
                  <a:schemeClr val="bg1"/>
                </a:solidFill>
                <a:latin typeface="Roboto Mono" panose="020B0604020202020204" charset="0"/>
                <a:ea typeface="Roboto Mono" panose="020B0604020202020204" charset="0"/>
              </a:rPr>
              <a:t>bash</a:t>
            </a: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  $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status</a:t>
            </a:r>
          </a:p>
          <a:p>
            <a:pPr algn="ctr"/>
            <a:r>
              <a:rPr lang="es-ES" sz="800" dirty="0" err="1">
                <a:solidFill>
                  <a:schemeClr val="bg1"/>
                </a:solidFill>
                <a:latin typeface="Roboto Mono" panose="020B0604020202020204" charset="0"/>
                <a:ea typeface="Roboto Mono" panose="020B0604020202020204" charset="0"/>
              </a:rPr>
              <a:t>On</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branch</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main</a:t>
            </a:r>
            <a:endParaRPr lang="es-ES" sz="800" dirty="0">
              <a:solidFill>
                <a:schemeClr val="bg1"/>
              </a:solidFill>
              <a:latin typeface="Roboto Mono" panose="020B0604020202020204" charset="0"/>
              <a:ea typeface="Roboto Mono" panose="020B0604020202020204" charset="0"/>
            </a:endParaRPr>
          </a:p>
          <a:p>
            <a:pPr algn="ctr"/>
            <a:endParaRPr lang="es-ES" sz="800" dirty="0">
              <a:solidFill>
                <a:schemeClr val="bg1"/>
              </a:solidFill>
              <a:latin typeface="Roboto Mono" panose="020B0604020202020204" charset="0"/>
              <a:ea typeface="Roboto Mono" panose="020B0604020202020204" charset="0"/>
            </a:endParaRPr>
          </a:p>
          <a:p>
            <a:pPr algn="ctr"/>
            <a:r>
              <a:rPr lang="es-ES" sz="800" dirty="0">
                <a:solidFill>
                  <a:schemeClr val="bg1"/>
                </a:solidFill>
                <a:latin typeface="Roboto Mono" panose="020B0604020202020204" charset="0"/>
                <a:ea typeface="Roboto Mono" panose="020B0604020202020204" charset="0"/>
              </a:rPr>
              <a:t>No </a:t>
            </a:r>
            <a:r>
              <a:rPr lang="es-ES" sz="800" dirty="0" err="1">
                <a:solidFill>
                  <a:schemeClr val="bg1"/>
                </a:solidFill>
                <a:latin typeface="Roboto Mono" panose="020B0604020202020204" charset="0"/>
                <a:ea typeface="Roboto Mono" panose="020B0604020202020204" charset="0"/>
              </a:rPr>
              <a:t>commits</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yet</a:t>
            </a:r>
            <a:endParaRPr lang="es-ES" sz="800" dirty="0">
              <a:solidFill>
                <a:schemeClr val="bg1"/>
              </a:solidFill>
              <a:latin typeface="Roboto Mono" panose="020B0604020202020204" charset="0"/>
              <a:ea typeface="Roboto Mono" panose="020B0604020202020204" charset="0"/>
            </a:endParaRPr>
          </a:p>
          <a:p>
            <a:pPr algn="ctr"/>
            <a:endParaRPr lang="es-ES" sz="800" dirty="0">
              <a:solidFill>
                <a:schemeClr val="bg1"/>
              </a:solidFill>
              <a:latin typeface="Roboto Mono" panose="020B0604020202020204" charset="0"/>
              <a:ea typeface="Roboto Mono" panose="020B0604020202020204" charset="0"/>
            </a:endParaRPr>
          </a:p>
          <a:p>
            <a:pPr algn="ctr"/>
            <a:r>
              <a:rPr lang="es-ES" sz="800" dirty="0" err="1">
                <a:solidFill>
                  <a:schemeClr val="bg1"/>
                </a:solidFill>
                <a:latin typeface="Roboto Mono" panose="020B0604020202020204" charset="0"/>
                <a:ea typeface="Roboto Mono" panose="020B0604020202020204" charset="0"/>
              </a:rPr>
              <a:t>Untracked</a:t>
            </a:r>
            <a:r>
              <a:rPr lang="es-ES" sz="800" dirty="0">
                <a:solidFill>
                  <a:schemeClr val="bg1"/>
                </a:solidFill>
                <a:latin typeface="Roboto Mono" panose="020B0604020202020204" charset="0"/>
                <a:ea typeface="Roboto Mono" panose="020B0604020202020204" charset="0"/>
              </a:rPr>
              <a:t> files:</a:t>
            </a:r>
          </a:p>
          <a:p>
            <a:pPr algn="ctr"/>
            <a:r>
              <a:rPr lang="es-ES" sz="800" dirty="0">
                <a:solidFill>
                  <a:schemeClr val="bg1"/>
                </a:solidFill>
                <a:latin typeface="Roboto Mono" panose="020B0604020202020204" charset="0"/>
                <a:ea typeface="Roboto Mono" panose="020B0604020202020204" charset="0"/>
              </a:rPr>
              <a:t>  (use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add</a:t>
            </a:r>
            <a:r>
              <a:rPr lang="es-ES" sz="800" dirty="0">
                <a:solidFill>
                  <a:schemeClr val="bg1"/>
                </a:solidFill>
                <a:latin typeface="Roboto Mono" panose="020B0604020202020204" charset="0"/>
                <a:ea typeface="Roboto Mono" panose="020B0604020202020204" charset="0"/>
              </a:rPr>
              <a:t> &lt;file&gt;..." to </a:t>
            </a:r>
            <a:r>
              <a:rPr lang="es-ES" sz="800" dirty="0" err="1">
                <a:solidFill>
                  <a:schemeClr val="bg1"/>
                </a:solidFill>
                <a:latin typeface="Roboto Mono" panose="020B0604020202020204" charset="0"/>
                <a:ea typeface="Roboto Mono" panose="020B0604020202020204" charset="0"/>
              </a:rPr>
              <a:t>include</a:t>
            </a:r>
            <a:r>
              <a:rPr lang="es-ES" sz="800" dirty="0">
                <a:solidFill>
                  <a:schemeClr val="bg1"/>
                </a:solidFill>
                <a:latin typeface="Roboto Mono" panose="020B0604020202020204" charset="0"/>
                <a:ea typeface="Roboto Mono" panose="020B0604020202020204" charset="0"/>
              </a:rPr>
              <a:t> in </a:t>
            </a:r>
            <a:r>
              <a:rPr lang="es-ES" sz="800" dirty="0" err="1">
                <a:solidFill>
                  <a:schemeClr val="bg1"/>
                </a:solidFill>
                <a:latin typeface="Roboto Mono" panose="020B0604020202020204" charset="0"/>
                <a:ea typeface="Roboto Mono" panose="020B0604020202020204" charset="0"/>
              </a:rPr>
              <a:t>what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will</a:t>
            </a:r>
            <a:r>
              <a:rPr lang="es-ES" sz="800" dirty="0">
                <a:solidFill>
                  <a:schemeClr val="bg1"/>
                </a:solidFill>
                <a:latin typeface="Roboto Mono" panose="020B0604020202020204" charset="0"/>
                <a:ea typeface="Roboto Mono" panose="020B0604020202020204" charset="0"/>
              </a:rPr>
              <a:t> be </a:t>
            </a:r>
            <a:r>
              <a:rPr lang="es-ES" sz="800" dirty="0" err="1">
                <a:solidFill>
                  <a:schemeClr val="bg1"/>
                </a:solidFill>
                <a:latin typeface="Roboto Mono" panose="020B0604020202020204" charset="0"/>
                <a:ea typeface="Roboto Mono" panose="020B0604020202020204" charset="0"/>
              </a:rPr>
              <a:t>committed</a:t>
            </a: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        archivo-ejemplo.js</a:t>
            </a:r>
          </a:p>
          <a:p>
            <a:pPr algn="ctr"/>
            <a:endParaRPr lang="es-ES" sz="800" dirty="0">
              <a:solidFill>
                <a:schemeClr val="bg1"/>
              </a:solidFill>
              <a:latin typeface="Roboto Mono" panose="020B0604020202020204" charset="0"/>
              <a:ea typeface="Roboto Mono" panose="020B0604020202020204" charset="0"/>
            </a:endParaRPr>
          </a:p>
          <a:p>
            <a:pPr algn="ctr"/>
            <a:r>
              <a:rPr lang="es-ES" sz="800" dirty="0" err="1">
                <a:solidFill>
                  <a:schemeClr val="bg1"/>
                </a:solidFill>
                <a:latin typeface="Roboto Mono" panose="020B0604020202020204" charset="0"/>
                <a:ea typeface="Roboto Mono" panose="020B0604020202020204" charset="0"/>
              </a:rPr>
              <a:t>nothing</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added</a:t>
            </a:r>
            <a:r>
              <a:rPr lang="es-ES" sz="800" dirty="0">
                <a:solidFill>
                  <a:schemeClr val="bg1"/>
                </a:solidFill>
                <a:latin typeface="Roboto Mono" panose="020B0604020202020204" charset="0"/>
                <a:ea typeface="Roboto Mono" panose="020B0604020202020204" charset="0"/>
              </a:rPr>
              <a:t> to </a:t>
            </a:r>
            <a:r>
              <a:rPr lang="es-ES" sz="800" dirty="0" err="1">
                <a:solidFill>
                  <a:schemeClr val="bg1"/>
                </a:solidFill>
                <a:latin typeface="Roboto Mono" panose="020B0604020202020204" charset="0"/>
                <a:ea typeface="Roboto Mono" panose="020B0604020202020204" charset="0"/>
              </a:rPr>
              <a:t>commit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but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untracked</a:t>
            </a:r>
            <a:r>
              <a:rPr lang="es-ES" sz="800" dirty="0">
                <a:solidFill>
                  <a:schemeClr val="bg1"/>
                </a:solidFill>
                <a:latin typeface="Roboto Mono" panose="020B0604020202020204" charset="0"/>
                <a:ea typeface="Roboto Mono" panose="020B0604020202020204" charset="0"/>
              </a:rPr>
              <a:t> files </a:t>
            </a:r>
            <a:r>
              <a:rPr lang="es-ES" sz="800" dirty="0" err="1">
                <a:solidFill>
                  <a:schemeClr val="bg1"/>
                </a:solidFill>
                <a:latin typeface="Roboto Mono" panose="020B0604020202020204" charset="0"/>
                <a:ea typeface="Roboto Mono" panose="020B0604020202020204" charset="0"/>
              </a:rPr>
              <a:t>present</a:t>
            </a:r>
            <a:r>
              <a:rPr lang="es-ES" sz="800" dirty="0">
                <a:solidFill>
                  <a:schemeClr val="bg1"/>
                </a:solidFill>
                <a:latin typeface="Roboto Mono" panose="020B0604020202020204" charset="0"/>
                <a:ea typeface="Roboto Mono" panose="020B0604020202020204" charset="0"/>
              </a:rPr>
              <a:t> (use "</a:t>
            </a:r>
            <a:r>
              <a:rPr lang="es-ES" sz="800" dirty="0" err="1">
                <a:solidFill>
                  <a:schemeClr val="bg1"/>
                </a:solidFill>
                <a:latin typeface="Roboto Mono" panose="020B0604020202020204" charset="0"/>
                <a:ea typeface="Roboto Mono" panose="020B0604020202020204" charset="0"/>
              </a:rPr>
              <a:t>git</a:t>
            </a:r>
            <a:r>
              <a:rPr lang="es-ES" sz="800" dirty="0">
                <a:solidFill>
                  <a:schemeClr val="bg1"/>
                </a:solidFill>
                <a:latin typeface="Roboto Mono" panose="020B0604020202020204" charset="0"/>
                <a:ea typeface="Roboto Mono" panose="020B0604020202020204" charset="0"/>
              </a:rPr>
              <a:t> </a:t>
            </a:r>
            <a:r>
              <a:rPr lang="es-ES" sz="800" dirty="0" err="1">
                <a:solidFill>
                  <a:schemeClr val="bg1"/>
                </a:solidFill>
                <a:latin typeface="Roboto Mono" panose="020B0604020202020204" charset="0"/>
                <a:ea typeface="Roboto Mono" panose="020B0604020202020204" charset="0"/>
              </a:rPr>
              <a:t>add</a:t>
            </a:r>
            <a:r>
              <a:rPr lang="es-ES" sz="800" dirty="0">
                <a:solidFill>
                  <a:schemeClr val="bg1"/>
                </a:solidFill>
                <a:latin typeface="Roboto Mono" panose="020B0604020202020204" charset="0"/>
                <a:ea typeface="Roboto Mono" panose="020B0604020202020204" charset="0"/>
              </a:rPr>
              <a:t>" to </a:t>
            </a:r>
            <a:r>
              <a:rPr lang="es-ES" sz="800" dirty="0" err="1">
                <a:solidFill>
                  <a:schemeClr val="bg1"/>
                </a:solidFill>
                <a:latin typeface="Roboto Mono" panose="020B0604020202020204" charset="0"/>
                <a:ea typeface="Roboto Mono" panose="020B0604020202020204" charset="0"/>
              </a:rPr>
              <a:t>track</a:t>
            </a:r>
            <a:r>
              <a:rPr lang="es-ES" sz="800" dirty="0">
                <a:solidFill>
                  <a:schemeClr val="bg1"/>
                </a:solidFill>
                <a:latin typeface="Roboto Mono" panose="020B0604020202020204" charset="0"/>
                <a:ea typeface="Roboto Mono" panose="020B0604020202020204" charset="0"/>
              </a:rPr>
              <a:t>)</a:t>
            </a:r>
          </a:p>
          <a:p>
            <a:pPr algn="ctr"/>
            <a:r>
              <a:rPr lang="es-ES" sz="800" dirty="0">
                <a:solidFill>
                  <a:schemeClr val="bg1"/>
                </a:solidFill>
                <a:latin typeface="Roboto Mono" panose="020B0604020202020204" charset="0"/>
                <a:ea typeface="Roboto Mono" panose="020B0604020202020204" charset="0"/>
              </a:rPr>
              <a:t>```</a:t>
            </a:r>
          </a:p>
        </p:txBody>
      </p:sp>
    </p:spTree>
    <p:extLst>
      <p:ext uri="{BB962C8B-B14F-4D97-AF65-F5344CB8AC3E}">
        <p14:creationId xmlns:p14="http://schemas.microsoft.com/office/powerpoint/2010/main" val="369291055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TotalTime>
  <Words>2142</Words>
  <Application>Microsoft Office PowerPoint</Application>
  <PresentationFormat>Presentación en pantalla (16:9)</PresentationFormat>
  <Paragraphs>244</Paragraphs>
  <Slides>16</Slides>
  <Notes>16</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16</vt:i4>
      </vt:variant>
    </vt:vector>
  </HeadingPairs>
  <TitlesOfParts>
    <vt:vector size="24" baseType="lpstr">
      <vt:lpstr>Rubik Medium</vt:lpstr>
      <vt:lpstr>Rubik</vt:lpstr>
      <vt:lpstr>Arial</vt:lpstr>
      <vt:lpstr>Rubik Light</vt:lpstr>
      <vt:lpstr>Rubik SemiBold</vt:lpstr>
      <vt:lpstr>Roboto Mono</vt:lpstr>
      <vt:lpstr>Simple Light</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Arbusta</dc:creator>
  <cp:lastModifiedBy>Arbusta</cp:lastModifiedBy>
  <cp:revision>23</cp:revision>
  <dcterms:modified xsi:type="dcterms:W3CDTF">2022-10-04T16:46:55Z</dcterms:modified>
</cp:coreProperties>
</file>